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803763"/>
  <p:notesSz cx="67833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Stephens" initials="CS" lastIdx="2" clrIdx="0">
    <p:extLst>
      <p:ext uri="{19B8F6BF-5375-455C-9EA6-DF929625EA0E}">
        <p15:presenceInfo xmlns:p15="http://schemas.microsoft.com/office/powerpoint/2012/main" userId="S-1-5-21-2770316125-3515039728-3193537552-9070" providerId="AD"/>
      </p:ext>
    </p:extLst>
  </p:cmAuthor>
  <p:cmAuthor id="2" name="Kostya Kanyuka" initials="KK" lastIdx="3" clrIdx="1">
    <p:extLst>
      <p:ext uri="{19B8F6BF-5375-455C-9EA6-DF929625EA0E}">
        <p15:presenceInfo xmlns:p15="http://schemas.microsoft.com/office/powerpoint/2012/main" userId="S-1-5-21-2770316125-3515039728-3193537552-15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5DC7A"/>
    <a:srgbClr val="C8E854"/>
    <a:srgbClr val="D3E430"/>
    <a:srgbClr val="B4DD1D"/>
    <a:srgbClr val="A5EA52"/>
    <a:srgbClr val="B1EE42"/>
    <a:srgbClr val="BCE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280" autoAdjust="0"/>
  </p:normalViewPr>
  <p:slideViewPr>
    <p:cSldViewPr snapToGrid="0">
      <p:cViewPr>
        <p:scale>
          <a:sx n="33" d="100"/>
          <a:sy n="33" d="100"/>
        </p:scale>
        <p:origin x="84" y="-3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pepper\homestd\AvrStb6%20Sequencing\Full%20Collection%20Sequence%20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pepper\homestd\AvrStb6%20Sequencing\Full%20Collection%20Sequence%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epper\homestd\AvrStb6%20Sequencing\AvrStb6%20Isoform%20Prevalence%20Comparison%20(10-10-1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epper\homestd\AvrStb6%20Sequencing\AvrStb6%20Isoform%20Prevalence%20Comparison%20(10-10-1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pepper\homestd\AvrStb6%20Sequencing\AvrStb6%20Isoform%20Prevalence%20Comparison%20(10-10-1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pepper\homestd\AvrStb6%20Sequencing\AvrStb6%20Isoform%20Prevalence%20Comparison%20(10-10-1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pepper\homestd\AvrStb6%20Sequencing\Full%20Collection%20Sequence%20Resul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pepper\homestd\AvrStb6%20Sequencing\AvrStb6%20Isoform%20Prevalence%20Comparison%20(10-10-18).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57-4273-B529-06CDE07606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57-4273-B529-06CDE076064D}"/>
              </c:ext>
            </c:extLst>
          </c:dPt>
          <c:cat>
            <c:strRef>
              <c:f>Sheet2!$A$7:$A$8</c:f>
              <c:strCache>
                <c:ptCount val="2"/>
                <c:pt idx="0">
                  <c:v>AvrStb6 A</c:v>
                </c:pt>
                <c:pt idx="1">
                  <c:v>Alternative Isoforms</c:v>
                </c:pt>
              </c:strCache>
            </c:strRef>
          </c:cat>
          <c:val>
            <c:numRef>
              <c:f>Sheet2!$C$7:$C$8</c:f>
              <c:numCache>
                <c:formatCode>0.00</c:formatCode>
                <c:ptCount val="2"/>
                <c:pt idx="0">
                  <c:v>50</c:v>
                </c:pt>
                <c:pt idx="1">
                  <c:v>50</c:v>
                </c:pt>
              </c:numCache>
            </c:numRef>
          </c:val>
          <c:extLst>
            <c:ext xmlns:c16="http://schemas.microsoft.com/office/drawing/2014/chart" uri="{C3380CC4-5D6E-409C-BE32-E72D297353CC}">
              <c16:uniqueId val="{00000004-4457-4273-B529-06CDE07606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F1-4320-9862-8CD9145F64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F1-4320-9862-8CD9145F641E}"/>
              </c:ext>
            </c:extLst>
          </c:dPt>
          <c:cat>
            <c:strRef>
              <c:f>Sheet2!$A$7:$A$8</c:f>
              <c:strCache>
                <c:ptCount val="2"/>
                <c:pt idx="0">
                  <c:v>AvrStb6 A</c:v>
                </c:pt>
                <c:pt idx="1">
                  <c:v>Alternative Isoforms</c:v>
                </c:pt>
              </c:strCache>
            </c:strRef>
          </c:cat>
          <c:val>
            <c:numRef>
              <c:f>Sheet2!$B$7:$B$8</c:f>
              <c:numCache>
                <c:formatCode>0.00</c:formatCode>
                <c:ptCount val="2"/>
                <c:pt idx="0">
                  <c:v>91.954022988505741</c:v>
                </c:pt>
                <c:pt idx="1">
                  <c:v>8.0459770114942586</c:v>
                </c:pt>
              </c:numCache>
            </c:numRef>
          </c:val>
          <c:extLst>
            <c:ext xmlns:c16="http://schemas.microsoft.com/office/drawing/2014/chart" uri="{C3380CC4-5D6E-409C-BE32-E72D297353CC}">
              <c16:uniqueId val="{00000004-AAF1-4320-9862-8CD9145F641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2A-4973-BE66-BC487678C1A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2A-4973-BE66-BC487678C1A8}"/>
              </c:ext>
            </c:extLst>
          </c:dPt>
          <c:cat>
            <c:strRef>
              <c:f>Sheet2!$A$22:$A$23</c:f>
              <c:strCache>
                <c:ptCount val="2"/>
                <c:pt idx="0">
                  <c:v>AvrStb6 A</c:v>
                </c:pt>
                <c:pt idx="1">
                  <c:v>Alternative Isoforms</c:v>
                </c:pt>
              </c:strCache>
            </c:strRef>
          </c:cat>
          <c:val>
            <c:numRef>
              <c:f>Sheet2!$C$22:$C$23</c:f>
              <c:numCache>
                <c:formatCode>0.00</c:formatCode>
                <c:ptCount val="2"/>
                <c:pt idx="0">
                  <c:v>0</c:v>
                </c:pt>
                <c:pt idx="1">
                  <c:v>100</c:v>
                </c:pt>
              </c:numCache>
            </c:numRef>
          </c:val>
          <c:extLst>
            <c:ext xmlns:c16="http://schemas.microsoft.com/office/drawing/2014/chart" uri="{C3380CC4-5D6E-409C-BE32-E72D297353CC}">
              <c16:uniqueId val="{00000004-F72A-4973-BE66-BC487678C1A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70293114544223"/>
          <c:y val="0"/>
          <c:w val="0.56619175207909445"/>
          <c:h val="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D0-496C-A2A3-A35019F39C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D0-496C-A2A3-A35019F39C5D}"/>
              </c:ext>
            </c:extLst>
          </c:dPt>
          <c:cat>
            <c:strRef>
              <c:f>Sheet2!$A$22:$A$23</c:f>
              <c:strCache>
                <c:ptCount val="2"/>
                <c:pt idx="0">
                  <c:v>AvrStb6 A</c:v>
                </c:pt>
                <c:pt idx="1">
                  <c:v>Alternative Isoforms</c:v>
                </c:pt>
              </c:strCache>
            </c:strRef>
          </c:cat>
          <c:val>
            <c:numRef>
              <c:f>Sheet2!$B$22:$B$23</c:f>
              <c:numCache>
                <c:formatCode>0.00</c:formatCode>
                <c:ptCount val="2"/>
                <c:pt idx="0">
                  <c:v>89.583333333333343</c:v>
                </c:pt>
                <c:pt idx="1">
                  <c:v>10.416666666666657</c:v>
                </c:pt>
              </c:numCache>
            </c:numRef>
          </c:val>
          <c:extLst>
            <c:ext xmlns:c16="http://schemas.microsoft.com/office/drawing/2014/chart" uri="{C3380CC4-5D6E-409C-BE32-E72D297353CC}">
              <c16:uniqueId val="{00000004-5AD0-496C-A2A3-A35019F39C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C0-40DD-9668-D66DF55E1B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C0-40DD-9668-D66DF55E1B58}"/>
              </c:ext>
            </c:extLst>
          </c:dPt>
          <c:cat>
            <c:strRef>
              <c:f>'S. America &amp; Aus Isolates'!$I$35:$I$36</c:f>
              <c:strCache>
                <c:ptCount val="2"/>
                <c:pt idx="0">
                  <c:v>AvrStb6 A</c:v>
                </c:pt>
                <c:pt idx="1">
                  <c:v>Alternative Isoforms</c:v>
                </c:pt>
              </c:strCache>
            </c:strRef>
          </c:cat>
          <c:val>
            <c:numRef>
              <c:f>'S. America &amp; Aus Isolates'!$J$35:$J$36</c:f>
              <c:numCache>
                <c:formatCode>General</c:formatCode>
                <c:ptCount val="2"/>
                <c:pt idx="0">
                  <c:v>14</c:v>
                </c:pt>
                <c:pt idx="1">
                  <c:v>16</c:v>
                </c:pt>
              </c:numCache>
            </c:numRef>
          </c:val>
          <c:extLst>
            <c:ext xmlns:c16="http://schemas.microsoft.com/office/drawing/2014/chart" uri="{C3380CC4-5D6E-409C-BE32-E72D297353CC}">
              <c16:uniqueId val="{00000004-49C0-40DD-9668-D66DF55E1B5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67-4D3B-AEFA-D2FB3A48E6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67-4D3B-AEFA-D2FB3A48E64C}"/>
              </c:ext>
            </c:extLst>
          </c:dPt>
          <c:cat>
            <c:strRef>
              <c:f>Sheet2!$A$15:$A$16</c:f>
              <c:strCache>
                <c:ptCount val="2"/>
                <c:pt idx="0">
                  <c:v>AvrStb6 A</c:v>
                </c:pt>
                <c:pt idx="1">
                  <c:v>Alternative Isoforms</c:v>
                </c:pt>
              </c:strCache>
            </c:strRef>
          </c:cat>
          <c:val>
            <c:numRef>
              <c:f>Sheet2!$C$15:$C$16</c:f>
              <c:numCache>
                <c:formatCode>0.00</c:formatCode>
                <c:ptCount val="2"/>
                <c:pt idx="0">
                  <c:v>74.074074074074076</c:v>
                </c:pt>
                <c:pt idx="1">
                  <c:v>25.925925925925924</c:v>
                </c:pt>
              </c:numCache>
            </c:numRef>
          </c:val>
          <c:extLst>
            <c:ext xmlns:c16="http://schemas.microsoft.com/office/drawing/2014/chart" uri="{C3380CC4-5D6E-409C-BE32-E72D297353CC}">
              <c16:uniqueId val="{00000004-3167-4D3B-AEFA-D2FB3A48E6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6BF91D-56DA-4ABD-B607-8166DAC72D67}" type="datetimeFigureOut">
              <a:rPr lang="en-GB" smtClean="0"/>
              <a:t>15/01/2019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237292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6BF91D-56DA-4ABD-B607-8166DAC72D67}" type="datetimeFigureOut">
              <a:rPr lang="en-GB" smtClean="0"/>
              <a:t>15/01/2019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1440169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6BF91D-56DA-4ABD-B607-8166DAC72D67}" type="datetimeFigureOut">
              <a:rPr lang="en-GB" smtClean="0"/>
              <a:t>15/01/2019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160326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6BF91D-56DA-4ABD-B607-8166DAC72D67}" type="datetimeFigureOut">
              <a:rPr lang="en-GB" smtClean="0"/>
              <a:t>15/01/2019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408504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6BF91D-56DA-4ABD-B607-8166DAC72D67}" type="datetimeFigureOut">
              <a:rPr lang="en-GB" smtClean="0"/>
              <a:t>15/01/2019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428055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6BF91D-56DA-4ABD-B607-8166DAC72D67}" type="datetimeFigureOut">
              <a:rPr lang="en-GB" smtClean="0"/>
              <a:t>15/01/2019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240891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6BF91D-56DA-4ABD-B607-8166DAC72D67}" type="datetimeFigureOut">
              <a:rPr lang="en-GB" smtClean="0"/>
              <a:t>15/01/2019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194356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6BF91D-56DA-4ABD-B607-8166DAC72D67}" type="datetimeFigureOut">
              <a:rPr lang="en-GB" smtClean="0"/>
              <a:t>15/01/2019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188360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BF91D-56DA-4ABD-B607-8166DAC72D67}" type="datetimeFigureOut">
              <a:rPr lang="en-GB" smtClean="0"/>
              <a:t>15/01/2019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1838368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Edit Master text styles</a:t>
            </a:r>
          </a:p>
        </p:txBody>
      </p:sp>
      <p:sp>
        <p:nvSpPr>
          <p:cNvPr id="5" name="Date Placeholder 4"/>
          <p:cNvSpPr>
            <a:spLocks noGrp="1"/>
          </p:cNvSpPr>
          <p:nvPr>
            <p:ph type="dt" sz="half" idx="10"/>
          </p:nvPr>
        </p:nvSpPr>
        <p:spPr/>
        <p:txBody>
          <a:bodyPr/>
          <a:lstStyle/>
          <a:p>
            <a:fld id="{9A6BF91D-56DA-4ABD-B607-8166DAC72D67}" type="datetimeFigureOut">
              <a:rPr lang="en-GB" smtClean="0"/>
              <a:t>15/01/2019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344726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Edit Master text styles</a:t>
            </a:r>
          </a:p>
        </p:txBody>
      </p:sp>
      <p:sp>
        <p:nvSpPr>
          <p:cNvPr id="5" name="Date Placeholder 4"/>
          <p:cNvSpPr>
            <a:spLocks noGrp="1"/>
          </p:cNvSpPr>
          <p:nvPr>
            <p:ph type="dt" sz="half" idx="10"/>
          </p:nvPr>
        </p:nvSpPr>
        <p:spPr/>
        <p:txBody>
          <a:bodyPr/>
          <a:lstStyle/>
          <a:p>
            <a:fld id="{9A6BF91D-56DA-4ABD-B607-8166DAC72D67}" type="datetimeFigureOut">
              <a:rPr lang="en-GB" smtClean="0"/>
              <a:t>15/01/2019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B99640-0144-4E03-9C0B-8038FDFE1CFF}" type="slidenum">
              <a:rPr lang="en-GB" smtClean="0"/>
              <a:t>‹#›</a:t>
            </a:fld>
            <a:endParaRPr lang="en-GB"/>
          </a:p>
        </p:txBody>
      </p:sp>
    </p:spTree>
    <p:extLst>
      <p:ext uri="{BB962C8B-B14F-4D97-AF65-F5344CB8AC3E}">
        <p14:creationId xmlns:p14="http://schemas.microsoft.com/office/powerpoint/2010/main" val="4042747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9A6BF91D-56DA-4ABD-B607-8166DAC72D67}" type="datetimeFigureOut">
              <a:rPr lang="en-GB" smtClean="0"/>
              <a:t>15/01/2019</a:t>
            </a:fld>
            <a:endParaRPr lang="en-GB"/>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3FB99640-0144-4E03-9C0B-8038FDFE1CFF}" type="slidenum">
              <a:rPr lang="en-GB" smtClean="0"/>
              <a:t>‹#›</a:t>
            </a:fld>
            <a:endParaRPr lang="en-GB"/>
          </a:p>
        </p:txBody>
      </p:sp>
    </p:spTree>
    <p:extLst>
      <p:ext uri="{BB962C8B-B14F-4D97-AF65-F5344CB8AC3E}">
        <p14:creationId xmlns:p14="http://schemas.microsoft.com/office/powerpoint/2010/main" val="393746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7.png"/><Relationship Id="rId18" Type="http://schemas.openxmlformats.org/officeDocument/2006/relationships/chart" Target="../charts/chart7.xml"/><Relationship Id="rId3" Type="http://schemas.openxmlformats.org/officeDocument/2006/relationships/image" Target="../media/image2.png"/><Relationship Id="rId21"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chart" Target="../charts/chart2.xml"/><Relationship Id="rId17" Type="http://schemas.openxmlformats.org/officeDocument/2006/relationships/chart" Target="../charts/chart6.xml"/><Relationship Id="rId2" Type="http://schemas.openxmlformats.org/officeDocument/2006/relationships/slideLayout" Target="../slideLayouts/slideLayout1.xml"/><Relationship Id="rId16" Type="http://schemas.openxmlformats.org/officeDocument/2006/relationships/chart" Target="../charts/chart5.xml"/><Relationship Id="rId20" Type="http://schemas.openxmlformats.org/officeDocument/2006/relationships/image" Target="../media/image8.jpeg"/><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chart" Target="../charts/chart1.xml"/><Relationship Id="rId24" Type="http://schemas.openxmlformats.org/officeDocument/2006/relationships/image" Target="../media/image12.png"/><Relationship Id="rId5" Type="http://schemas.openxmlformats.org/officeDocument/2006/relationships/image" Target="../media/image3.png"/><Relationship Id="rId15" Type="http://schemas.openxmlformats.org/officeDocument/2006/relationships/chart" Target="../charts/chart4.xml"/><Relationship Id="rId23" Type="http://schemas.openxmlformats.org/officeDocument/2006/relationships/image" Target="../media/image11.png"/><Relationship Id="rId10" Type="http://schemas.openxmlformats.org/officeDocument/2006/relationships/image" Target="../media/image1.png"/><Relationship Id="rId19" Type="http://schemas.openxmlformats.org/officeDocument/2006/relationships/chart" Target="../charts/chart8.xml"/><Relationship Id="rId4" Type="http://schemas.microsoft.com/office/2007/relationships/hdphoto" Target="../media/hdphoto1.wdp"/><Relationship Id="rId9" Type="http://schemas.openxmlformats.org/officeDocument/2006/relationships/oleObject" Target="../embeddings/oleObject1.bin"/><Relationship Id="rId14" Type="http://schemas.openxmlformats.org/officeDocument/2006/relationships/chart" Target="../charts/chart3.xml"/><Relationship Id="rId2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1000" contrast="-46000"/>
                    </a14:imgEffect>
                  </a14:imgLayer>
                </a14:imgProps>
              </a:ext>
              <a:ext uri="{28A0092B-C50C-407E-A947-70E740481C1C}">
                <a14:useLocalDpi xmlns:a14="http://schemas.microsoft.com/office/drawing/2010/main" val="0"/>
              </a:ext>
            </a:extLst>
          </a:blip>
          <a:srcRect b="39446"/>
          <a:stretch/>
        </p:blipFill>
        <p:spPr>
          <a:xfrm>
            <a:off x="0" y="6378305"/>
            <a:ext cx="30275214" cy="3359439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30461" y="40548293"/>
            <a:ext cx="4449339" cy="1680197"/>
          </a:xfrm>
          <a:prstGeom prst="rect">
            <a:avLst/>
          </a:prstGeom>
        </p:spPr>
      </p:pic>
      <p:sp>
        <p:nvSpPr>
          <p:cNvPr id="5" name="TextBox 4"/>
          <p:cNvSpPr txBox="1"/>
          <p:nvPr/>
        </p:nvSpPr>
        <p:spPr>
          <a:xfrm>
            <a:off x="4686299" y="491461"/>
            <a:ext cx="24834093" cy="2954655"/>
          </a:xfrm>
          <a:prstGeom prst="rect">
            <a:avLst/>
          </a:prstGeom>
          <a:noFill/>
          <a:ln>
            <a:noFill/>
          </a:ln>
        </p:spPr>
        <p:txBody>
          <a:bodyPr wrap="square" rtlCol="0">
            <a:spAutoFit/>
          </a:bodyPr>
          <a:lstStyle/>
          <a:p>
            <a:r>
              <a:rPr lang="en-US" sz="6200" b="1" dirty="0"/>
              <a:t>DRAMATIC CHANGES IN GENETIC DIVERSITY OF THE AVIRULENCE EFFECTOR </a:t>
            </a:r>
            <a:r>
              <a:rPr lang="en-US" sz="6200" b="1" i="1" dirty="0"/>
              <a:t>AVRSTB6 </a:t>
            </a:r>
            <a:r>
              <a:rPr lang="en-US" sz="6200" b="1" dirty="0"/>
              <a:t>IN GLOBAL POPULATIONS OF THE WHEAT PATHOGEN </a:t>
            </a:r>
            <a:r>
              <a:rPr lang="en-US" sz="6200" b="1" i="1" dirty="0"/>
              <a:t>ZYMOSEPTORIA TRITICI </a:t>
            </a:r>
            <a:endParaRPr lang="en-GB" sz="6200" b="1" dirty="0"/>
          </a:p>
        </p:txBody>
      </p:sp>
      <p:sp>
        <p:nvSpPr>
          <p:cNvPr id="6" name="TextBox 5"/>
          <p:cNvSpPr txBox="1"/>
          <p:nvPr/>
        </p:nvSpPr>
        <p:spPr>
          <a:xfrm>
            <a:off x="4686298" y="3509771"/>
            <a:ext cx="20955002" cy="1323439"/>
          </a:xfrm>
          <a:prstGeom prst="rect">
            <a:avLst/>
          </a:prstGeom>
          <a:noFill/>
        </p:spPr>
        <p:txBody>
          <a:bodyPr wrap="square" rtlCol="0">
            <a:spAutoFit/>
          </a:bodyPr>
          <a:lstStyle/>
          <a:p>
            <a:r>
              <a:rPr lang="en-GB" sz="4000" dirty="0"/>
              <a:t>Chris Stephens</a:t>
            </a:r>
            <a:r>
              <a:rPr lang="en-GB" sz="4000" baseline="30000" dirty="0"/>
              <a:t>1</a:t>
            </a:r>
            <a:r>
              <a:rPr lang="en-GB" sz="4000" dirty="0"/>
              <a:t>, Hannah Blyth</a:t>
            </a:r>
            <a:r>
              <a:rPr lang="en-GB" sz="4000" baseline="30000" dirty="0"/>
              <a:t>1</a:t>
            </a:r>
            <a:r>
              <a:rPr lang="en-GB" sz="4000" dirty="0"/>
              <a:t>, </a:t>
            </a:r>
            <a:r>
              <a:rPr lang="en-GB" sz="4000" dirty="0" err="1"/>
              <a:t>Fatih</a:t>
            </a:r>
            <a:r>
              <a:rPr lang="en-GB" sz="4000" dirty="0"/>
              <a:t> Ölmez</a:t>
            </a:r>
            <a:r>
              <a:rPr lang="en-GB" sz="4000" baseline="30000" dirty="0"/>
              <a:t>2</a:t>
            </a:r>
            <a:r>
              <a:rPr lang="en-GB" sz="4000" dirty="0"/>
              <a:t>, Megan McDonald</a:t>
            </a:r>
            <a:r>
              <a:rPr lang="en-GB" sz="4000" baseline="30000" dirty="0"/>
              <a:t>3</a:t>
            </a:r>
            <a:r>
              <a:rPr lang="en-GB" sz="4000" dirty="0"/>
              <a:t>, Peter Solomon</a:t>
            </a:r>
            <a:r>
              <a:rPr lang="en-GB" sz="4000" baseline="30000" dirty="0"/>
              <a:t>3</a:t>
            </a:r>
            <a:r>
              <a:rPr lang="en-GB" sz="4000" dirty="0"/>
              <a:t>, Andrew Milgate</a:t>
            </a:r>
            <a:r>
              <a:rPr lang="en-GB" sz="4000" baseline="30000" dirty="0"/>
              <a:t>4</a:t>
            </a:r>
            <a:r>
              <a:rPr lang="en-GB" sz="4000" dirty="0"/>
              <a:t>, Hongxin Chen</a:t>
            </a:r>
            <a:r>
              <a:rPr lang="en-GB" sz="4000" baseline="30000" dirty="0"/>
              <a:t>1</a:t>
            </a:r>
            <a:r>
              <a:rPr lang="en-GB" sz="4000" dirty="0"/>
              <a:t>, Bart Fraaije</a:t>
            </a:r>
            <a:r>
              <a:rPr lang="en-GB" sz="4000" baseline="30000" dirty="0"/>
              <a:t>1</a:t>
            </a:r>
            <a:r>
              <a:rPr lang="en-GB" sz="4000" dirty="0"/>
              <a:t>, Jason Rudd</a:t>
            </a:r>
            <a:r>
              <a:rPr lang="en-GB" sz="4000" baseline="30000" dirty="0"/>
              <a:t>1</a:t>
            </a:r>
            <a:r>
              <a:rPr lang="en-GB" sz="4000" dirty="0"/>
              <a:t> and Kostya Kanyuka</a:t>
            </a:r>
            <a:r>
              <a:rPr lang="en-GB" sz="4000" baseline="30000" dirty="0"/>
              <a:t>1</a:t>
            </a:r>
            <a:endParaRPr lang="en-GB" sz="4000" dirty="0"/>
          </a:p>
        </p:txBody>
      </p:sp>
      <p:sp>
        <p:nvSpPr>
          <p:cNvPr id="7" name="TextBox 6"/>
          <p:cNvSpPr txBox="1"/>
          <p:nvPr/>
        </p:nvSpPr>
        <p:spPr>
          <a:xfrm>
            <a:off x="4686298" y="4983778"/>
            <a:ext cx="20955002" cy="1200329"/>
          </a:xfrm>
          <a:prstGeom prst="rect">
            <a:avLst/>
          </a:prstGeom>
          <a:noFill/>
        </p:spPr>
        <p:txBody>
          <a:bodyPr wrap="square" rtlCol="0">
            <a:spAutoFit/>
          </a:bodyPr>
          <a:lstStyle/>
          <a:p>
            <a:r>
              <a:rPr lang="en-GB" sz="3600" dirty="0"/>
              <a:t>1- Rothamsted Research, Harpenden, UK; 2 – </a:t>
            </a:r>
            <a:r>
              <a:rPr lang="en-GB" sz="3600" dirty="0" err="1"/>
              <a:t>Şirnak</a:t>
            </a:r>
            <a:r>
              <a:rPr lang="en-GB" sz="3600" dirty="0"/>
              <a:t> University, </a:t>
            </a:r>
            <a:r>
              <a:rPr lang="en-GB" sz="3600" dirty="0" err="1"/>
              <a:t>Şirnak</a:t>
            </a:r>
            <a:r>
              <a:rPr lang="en-GB" sz="3600" dirty="0"/>
              <a:t>, Turkey; 3 - Australian National University, Canberra, Australia; 4 - NSW Department of Primary Industries, Wagga Wagga, Australia</a:t>
            </a:r>
          </a:p>
        </p:txBody>
      </p:sp>
      <p:sp>
        <p:nvSpPr>
          <p:cNvPr id="13" name="Rectangle 12"/>
          <p:cNvSpPr/>
          <p:nvPr/>
        </p:nvSpPr>
        <p:spPr>
          <a:xfrm>
            <a:off x="-5441" y="39982006"/>
            <a:ext cx="30280654" cy="144294"/>
          </a:xfrm>
          <a:prstGeom prst="rect">
            <a:avLst/>
          </a:prstGeom>
          <a:solidFill>
            <a:srgbClr val="BFC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70073" y="40442782"/>
            <a:ext cx="4893148" cy="2044688"/>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15626" y="40227196"/>
            <a:ext cx="3969738" cy="2487369"/>
          </a:xfrm>
          <a:prstGeom prst="rect">
            <a:avLst/>
          </a:prstGeom>
          <a:ln>
            <a:noFill/>
          </a:ln>
        </p:spPr>
      </p:pic>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2018" t="5017" r="3191" b="1313"/>
          <a:stretch/>
        </p:blipFill>
        <p:spPr>
          <a:xfrm>
            <a:off x="726606" y="1036153"/>
            <a:ext cx="3959693" cy="3906862"/>
          </a:xfrm>
          <a:prstGeom prst="rect">
            <a:avLst/>
          </a:prstGeom>
          <a:solidFill>
            <a:srgbClr val="92D050">
              <a:alpha val="0"/>
            </a:srgbClr>
          </a:solidFill>
        </p:spPr>
      </p:pic>
      <p:sp>
        <p:nvSpPr>
          <p:cNvPr id="42" name="Rectangle 41"/>
          <p:cNvSpPr/>
          <p:nvPr/>
        </p:nvSpPr>
        <p:spPr>
          <a:xfrm>
            <a:off x="451327" y="6308804"/>
            <a:ext cx="29047169" cy="5310778"/>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652996" y="7820523"/>
            <a:ext cx="28399603" cy="3539430"/>
          </a:xfrm>
          <a:prstGeom prst="rect">
            <a:avLst/>
          </a:prstGeom>
          <a:solidFill>
            <a:schemeClr val="bg1"/>
          </a:solidFill>
        </p:spPr>
        <p:txBody>
          <a:bodyPr wrap="square" rtlCol="0">
            <a:spAutoFit/>
          </a:bodyPr>
          <a:lstStyle/>
          <a:p>
            <a:r>
              <a:rPr lang="en-GB" sz="3200" i="1" dirty="0"/>
              <a:t>Z. </a:t>
            </a:r>
            <a:r>
              <a:rPr lang="en-GB" sz="3200" i="1" dirty="0" err="1"/>
              <a:t>tritici</a:t>
            </a:r>
            <a:r>
              <a:rPr lang="en-GB" sz="3200" dirty="0"/>
              <a:t>, the causal agent of </a:t>
            </a:r>
            <a:r>
              <a:rPr lang="en-GB" sz="3200" dirty="0" err="1"/>
              <a:t>Septoria</a:t>
            </a:r>
            <a:r>
              <a:rPr lang="en-GB" sz="3200" dirty="0"/>
              <a:t> </a:t>
            </a:r>
            <a:r>
              <a:rPr lang="en-GB" sz="3200" dirty="0" err="1"/>
              <a:t>tritici</a:t>
            </a:r>
            <a:r>
              <a:rPr lang="en-GB" sz="3200" dirty="0"/>
              <a:t> blotch disease (STB; </a:t>
            </a:r>
            <a:r>
              <a:rPr lang="en-GB" sz="3200" b="1" dirty="0"/>
              <a:t>Fig. 1</a:t>
            </a:r>
            <a:r>
              <a:rPr lang="en-GB" sz="3200" dirty="0"/>
              <a:t>), is the most commercially important fungal pathogen of wheat in Western Europe, accounting for 70% of fungicide use</a:t>
            </a:r>
            <a:r>
              <a:rPr lang="en-GB" sz="3200" baseline="30000" dirty="0"/>
              <a:t>1</a:t>
            </a:r>
            <a:r>
              <a:rPr lang="en-GB" sz="3200" dirty="0"/>
              <a:t>.  Many genes conferring resistance to </a:t>
            </a:r>
            <a:r>
              <a:rPr lang="en-GB" sz="3200" i="1" dirty="0"/>
              <a:t>Z. </a:t>
            </a:r>
            <a:r>
              <a:rPr lang="en-GB" sz="3200" i="1" dirty="0" err="1"/>
              <a:t>tritici</a:t>
            </a:r>
            <a:r>
              <a:rPr lang="en-GB" sz="3200" i="1" dirty="0"/>
              <a:t> </a:t>
            </a:r>
            <a:r>
              <a:rPr lang="en-GB" sz="3200" dirty="0"/>
              <a:t>have been discovered in wheat</a:t>
            </a:r>
            <a:r>
              <a:rPr lang="en-GB" sz="3200" baseline="30000" dirty="0"/>
              <a:t>2</a:t>
            </a:r>
            <a:r>
              <a:rPr lang="en-GB" sz="3200" dirty="0"/>
              <a:t>, including </a:t>
            </a:r>
            <a:r>
              <a:rPr lang="en-GB" sz="3200" i="1" dirty="0"/>
              <a:t>Stb6</a:t>
            </a:r>
            <a:r>
              <a:rPr lang="en-GB" sz="3200" dirty="0"/>
              <a:t>, which confers resistance to isolates possessing the effector gene </a:t>
            </a:r>
            <a:r>
              <a:rPr lang="en-GB" sz="3200" i="1" dirty="0"/>
              <a:t>AvrStb6</a:t>
            </a:r>
            <a:r>
              <a:rPr lang="en-GB" sz="3200" baseline="30000" dirty="0"/>
              <a:t>3</a:t>
            </a:r>
            <a:r>
              <a:rPr lang="en-GB" sz="3200" dirty="0"/>
              <a:t>.  </a:t>
            </a:r>
            <a:r>
              <a:rPr lang="en-GB" sz="3200" i="1" dirty="0"/>
              <a:t>AvrStb6 </a:t>
            </a:r>
            <a:r>
              <a:rPr lang="en-GB" sz="3200" dirty="0"/>
              <a:t>and </a:t>
            </a:r>
            <a:r>
              <a:rPr lang="en-GB" sz="3200" i="1" dirty="0"/>
              <a:t>Stb6 </a:t>
            </a:r>
            <a:r>
              <a:rPr lang="en-GB" sz="3200" dirty="0"/>
              <a:t>have both recently been cloned and encode a small, secreted protein</a:t>
            </a:r>
            <a:r>
              <a:rPr lang="en-GB" sz="3200" baseline="30000" dirty="0"/>
              <a:t>4 </a:t>
            </a:r>
            <a:r>
              <a:rPr lang="en-GB" sz="3200" dirty="0"/>
              <a:t>and a wall-associated receptor-like kinase</a:t>
            </a:r>
            <a:r>
              <a:rPr lang="en-GB" sz="3200" baseline="30000" dirty="0"/>
              <a:t>5</a:t>
            </a:r>
            <a:r>
              <a:rPr lang="en-GB" sz="3200" dirty="0"/>
              <a:t>, respectively. </a:t>
            </a:r>
          </a:p>
          <a:p>
            <a:endParaRPr lang="en-GB" sz="3200" dirty="0"/>
          </a:p>
          <a:p>
            <a:r>
              <a:rPr lang="en-GB" sz="3200" i="1" dirty="0"/>
              <a:t>Stb6 </a:t>
            </a:r>
            <a:r>
              <a:rPr lang="en-GB" sz="3200" dirty="0"/>
              <a:t>is present in wheat used in breeding programs worldwide, possibly imposing selection pressure on </a:t>
            </a:r>
            <a:r>
              <a:rPr lang="en-GB" sz="3200" i="1" dirty="0"/>
              <a:t>AvrStb6</a:t>
            </a:r>
            <a:r>
              <a:rPr lang="en-GB" sz="3200" dirty="0"/>
              <a:t>. The genetic diversity of </a:t>
            </a:r>
            <a:r>
              <a:rPr lang="en-GB" sz="3200" i="1" dirty="0"/>
              <a:t>AvrStb6</a:t>
            </a:r>
            <a:r>
              <a:rPr lang="en-GB" sz="3200" dirty="0"/>
              <a:t> in historic collections of </a:t>
            </a:r>
            <a:r>
              <a:rPr lang="en-GB" sz="3200" i="1" dirty="0"/>
              <a:t>Z.</a:t>
            </a:r>
            <a:r>
              <a:rPr lang="en-GB" sz="3200" dirty="0"/>
              <a:t> </a:t>
            </a:r>
            <a:r>
              <a:rPr lang="en-GB" sz="3200" i="1" dirty="0" err="1"/>
              <a:t>tritici</a:t>
            </a:r>
            <a:r>
              <a:rPr lang="en-GB" sz="3200" dirty="0"/>
              <a:t> from global populations has been studied, however the prevalence of </a:t>
            </a:r>
            <a:r>
              <a:rPr lang="en-GB" sz="3200" i="1" dirty="0"/>
              <a:t>AvrStb6</a:t>
            </a:r>
            <a:r>
              <a:rPr lang="en-GB" sz="3200" dirty="0"/>
              <a:t> haplotypes that allow evasion of </a:t>
            </a:r>
            <a:r>
              <a:rPr lang="en-GB" sz="3200" i="1" dirty="0"/>
              <a:t>Stb6</a:t>
            </a:r>
            <a:r>
              <a:rPr lang="en-GB" sz="3200" dirty="0"/>
              <a:t>-mediated defence in modern isolates is currently unknown. Here we analysed genetic diversity of </a:t>
            </a:r>
            <a:r>
              <a:rPr lang="en-GB" sz="3200" i="1" dirty="0"/>
              <a:t>AvrStb6</a:t>
            </a:r>
            <a:r>
              <a:rPr lang="en-GB" sz="3200" dirty="0"/>
              <a:t> in current </a:t>
            </a:r>
            <a:r>
              <a:rPr lang="en-GB" sz="3200" i="1" dirty="0"/>
              <a:t>Z. </a:t>
            </a:r>
            <a:r>
              <a:rPr lang="en-GB" sz="3200" i="1" dirty="0" err="1"/>
              <a:t>tritici</a:t>
            </a:r>
            <a:r>
              <a:rPr lang="en-GB" sz="3200" i="1" dirty="0"/>
              <a:t> </a:t>
            </a:r>
            <a:r>
              <a:rPr lang="en-GB" sz="3200" dirty="0"/>
              <a:t>field populations from Western Europe, Turkey, USA, South America, and Australia.</a:t>
            </a:r>
          </a:p>
        </p:txBody>
      </p:sp>
      <p:sp>
        <p:nvSpPr>
          <p:cNvPr id="39" name="Rectangle 38"/>
          <p:cNvSpPr/>
          <p:nvPr/>
        </p:nvSpPr>
        <p:spPr>
          <a:xfrm>
            <a:off x="429515" y="6279415"/>
            <a:ext cx="29085074" cy="1118901"/>
          </a:xfrm>
          <a:prstGeom prst="rect">
            <a:avLst/>
          </a:prstGeom>
          <a:solidFill>
            <a:srgbClr val="C8E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800" b="1" dirty="0">
              <a:solidFill>
                <a:schemeClr val="tx1"/>
              </a:solidFill>
            </a:endParaRPr>
          </a:p>
          <a:p>
            <a:r>
              <a:rPr lang="en-GB" sz="4800" b="1" dirty="0">
                <a:solidFill>
                  <a:schemeClr val="tx1"/>
                </a:solidFill>
              </a:rPr>
              <a:t>Introduction</a:t>
            </a:r>
            <a:endParaRPr lang="en-GB" sz="4800" i="1" dirty="0">
              <a:solidFill>
                <a:schemeClr val="tx1"/>
              </a:solidFill>
            </a:endParaRPr>
          </a:p>
          <a:p>
            <a:endParaRPr lang="en-GB" sz="4800" dirty="0">
              <a:solidFill>
                <a:schemeClr val="tx1"/>
              </a:solidFill>
            </a:endParaRPr>
          </a:p>
        </p:txBody>
      </p:sp>
      <p:grpSp>
        <p:nvGrpSpPr>
          <p:cNvPr id="59" name="Group 58"/>
          <p:cNvGrpSpPr/>
          <p:nvPr/>
        </p:nvGrpSpPr>
        <p:grpSpPr>
          <a:xfrm>
            <a:off x="455403" y="26935772"/>
            <a:ext cx="14027514" cy="12842731"/>
            <a:chOff x="459442" y="14548167"/>
            <a:chExt cx="16325788" cy="7324531"/>
          </a:xfrm>
        </p:grpSpPr>
        <p:sp>
          <p:nvSpPr>
            <p:cNvPr id="60" name="Rectangle 59"/>
            <p:cNvSpPr/>
            <p:nvPr/>
          </p:nvSpPr>
          <p:spPr>
            <a:xfrm>
              <a:off x="459442" y="14548167"/>
              <a:ext cx="16294726" cy="7324530"/>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p:cNvSpPr txBox="1"/>
            <p:nvPr/>
          </p:nvSpPr>
          <p:spPr>
            <a:xfrm>
              <a:off x="689409" y="15360436"/>
              <a:ext cx="15930118" cy="6512262"/>
            </a:xfrm>
            <a:prstGeom prst="rect">
              <a:avLst/>
            </a:prstGeom>
            <a:noFill/>
          </p:spPr>
          <p:txBody>
            <a:bodyPr wrap="square" rtlCol="0">
              <a:spAutoFit/>
            </a:bodyPr>
            <a:lstStyle/>
            <a:p>
              <a:pPr marL="257175" indent="-257175">
                <a:buFont typeface="Arial" panose="020B0604020202020204" pitchFamily="34" charset="0"/>
                <a:buChar char="•"/>
              </a:pPr>
              <a:r>
                <a:rPr lang="en-GB" sz="3200" dirty="0"/>
                <a:t>From 372 </a:t>
              </a:r>
              <a:r>
                <a:rPr lang="en-GB" sz="3200" i="1" dirty="0"/>
                <a:t>Z. </a:t>
              </a:r>
              <a:r>
                <a:rPr lang="en-GB" sz="3200" i="1" dirty="0" err="1"/>
                <a:t>tritici</a:t>
              </a:r>
              <a:r>
                <a:rPr lang="en-GB" sz="3200" i="1" dirty="0"/>
                <a:t> </a:t>
              </a:r>
              <a:r>
                <a:rPr lang="en-GB" sz="3200" dirty="0"/>
                <a:t>isolates analysed, 37 isoforms were identified: 21 non-unique AvrStb6 protein isoforms - including those which align with isolates in the “historic” populations - (</a:t>
              </a:r>
              <a:r>
                <a:rPr lang="en-GB" sz="3200" b="1" dirty="0"/>
                <a:t>Fig. 2</a:t>
              </a:r>
              <a:r>
                <a:rPr lang="en-GB" sz="3200" dirty="0"/>
                <a:t>) and 16 unique isoforms.</a:t>
              </a:r>
            </a:p>
            <a:p>
              <a:pPr marL="257175" indent="-257175">
                <a:buFont typeface="Arial" panose="020B0604020202020204" pitchFamily="34" charset="0"/>
                <a:buChar char="•"/>
              </a:pPr>
              <a:endParaRPr lang="en-GB" sz="3200" dirty="0"/>
            </a:p>
            <a:p>
              <a:pPr marL="257175" indent="-257175">
                <a:buFont typeface="Arial" panose="020B0604020202020204" pitchFamily="34" charset="0"/>
                <a:buChar char="•"/>
              </a:pPr>
              <a:r>
                <a:rPr lang="en-GB" sz="3200" dirty="0"/>
                <a:t>Importantly, we show that a single AvrStb6 isoform “B”, conferring virulence towards </a:t>
              </a:r>
              <a:r>
                <a:rPr lang="en-GB" sz="3200" i="1" dirty="0"/>
                <a:t>Stb6</a:t>
              </a:r>
              <a:r>
                <a:rPr lang="en-GB" sz="3200" dirty="0"/>
                <a:t> containing wheat, predominates in the current global </a:t>
              </a:r>
              <a:r>
                <a:rPr lang="en-GB" sz="3200" i="1" dirty="0"/>
                <a:t>Z. </a:t>
              </a:r>
              <a:r>
                <a:rPr lang="en-GB" sz="3200" i="1" dirty="0" err="1"/>
                <a:t>tritici</a:t>
              </a:r>
              <a:r>
                <a:rPr lang="en-GB" sz="3200" i="1" dirty="0"/>
                <a:t> </a:t>
              </a:r>
              <a:r>
                <a:rPr lang="en-GB" sz="3200" dirty="0"/>
                <a:t>populations (</a:t>
              </a:r>
              <a:r>
                <a:rPr lang="en-GB" sz="3200" b="1" dirty="0"/>
                <a:t>Fig. 3</a:t>
              </a:r>
              <a:r>
                <a:rPr lang="en-GB" sz="3200" dirty="0"/>
                <a:t>).</a:t>
              </a:r>
            </a:p>
            <a:p>
              <a:pPr marL="257175" indent="-257175">
                <a:buFont typeface="Arial" panose="020B0604020202020204" pitchFamily="34" charset="0"/>
                <a:buChar char="•"/>
              </a:pPr>
              <a:endParaRPr lang="en-GB" sz="3200" dirty="0"/>
            </a:p>
            <a:p>
              <a:pPr marL="257175" indent="-257175">
                <a:buFont typeface="Arial" panose="020B0604020202020204" pitchFamily="34" charset="0"/>
                <a:buChar char="•"/>
              </a:pPr>
              <a:r>
                <a:rPr lang="en-GB" sz="3200" dirty="0"/>
                <a:t>Interestingly, the </a:t>
              </a:r>
              <a:r>
                <a:rPr lang="en-GB" sz="3200" i="1" dirty="0"/>
                <a:t>AvrStb6 </a:t>
              </a:r>
              <a:r>
                <a:rPr lang="en-GB" sz="3200" dirty="0"/>
                <a:t>haplotype diversity was noticeably higher among </a:t>
              </a:r>
              <a:r>
                <a:rPr lang="en-GB" sz="3200" i="1" dirty="0"/>
                <a:t>Z. </a:t>
              </a:r>
              <a:r>
                <a:rPr lang="en-GB" sz="3200" i="1" dirty="0" err="1"/>
                <a:t>tritici</a:t>
              </a:r>
              <a:r>
                <a:rPr lang="en-GB" sz="3200" dirty="0"/>
                <a:t> isolates from Turkey (</a:t>
              </a:r>
              <a:r>
                <a:rPr lang="en-GB" sz="3200" b="1" dirty="0"/>
                <a:t>Fig. 4</a:t>
              </a:r>
              <a:r>
                <a:rPr lang="en-GB" sz="3200" dirty="0"/>
                <a:t>) compared to other sampled regions. This could be due to the abundant use of diverse wheat landraces in Turkey, potentially resulting in the increased pathogen diversity.</a:t>
              </a:r>
            </a:p>
            <a:p>
              <a:pPr marL="257175" indent="-257175">
                <a:buFont typeface="Arial" panose="020B0604020202020204" pitchFamily="34" charset="0"/>
                <a:buChar char="•"/>
              </a:pPr>
              <a:endParaRPr lang="en-GB" sz="3200" i="1" dirty="0"/>
            </a:p>
            <a:p>
              <a:pPr marL="257175" indent="-257175">
                <a:buFont typeface="Arial" panose="020B0604020202020204" pitchFamily="34" charset="0"/>
                <a:buChar char="•"/>
              </a:pPr>
              <a:r>
                <a:rPr lang="en-GB" sz="3200" i="1" dirty="0"/>
                <a:t>AvrStb6</a:t>
              </a:r>
              <a:r>
                <a:rPr lang="en-GB" sz="3200" dirty="0"/>
                <a:t> haplotypes coding for each dominant protein isoform so far identified will be transformed individually into an engineered </a:t>
              </a:r>
              <a:r>
                <a:rPr lang="el-GR" sz="3200" i="1" dirty="0"/>
                <a:t>Δ</a:t>
              </a:r>
              <a:r>
                <a:rPr lang="en-GB" sz="3200" i="1" dirty="0"/>
                <a:t>avrStb6 </a:t>
              </a:r>
              <a:r>
                <a:rPr lang="en-GB" sz="3200" dirty="0"/>
                <a:t>mutant strain</a:t>
              </a:r>
              <a:r>
                <a:rPr lang="en-GB" sz="3200" baseline="30000" dirty="0"/>
                <a:t>8</a:t>
              </a:r>
              <a:r>
                <a:rPr lang="en-GB" sz="3200" dirty="0"/>
                <a:t>. Resulting genetic complementation strains will be tested for their ability to infect wheat genotypes with and without </a:t>
              </a:r>
              <a:r>
                <a:rPr lang="en-GB" sz="3200" i="1" dirty="0"/>
                <a:t>Stb6</a:t>
              </a:r>
              <a:r>
                <a:rPr lang="en-GB" sz="3200" dirty="0"/>
                <a:t> and perform under different environmental stress conditions. </a:t>
              </a:r>
              <a:endParaRPr lang="en-GB" sz="3200" i="1" dirty="0"/>
            </a:p>
            <a:p>
              <a:pPr marL="257175" indent="-257175">
                <a:buFont typeface="Arial" panose="020B0604020202020204" pitchFamily="34" charset="0"/>
                <a:buChar char="•"/>
              </a:pPr>
              <a:endParaRPr lang="en-GB" sz="3200" i="1" dirty="0"/>
            </a:p>
            <a:p>
              <a:pPr marL="257175" indent="-257175">
                <a:buFont typeface="Arial" panose="020B0604020202020204" pitchFamily="34" charset="0"/>
                <a:buChar char="•"/>
              </a:pPr>
              <a:r>
                <a:rPr lang="en-GB" sz="3200" dirty="0"/>
                <a:t>This will determine which AvrStb6 isoforms evade detection by </a:t>
              </a:r>
              <a:r>
                <a:rPr lang="en-GB" sz="3200" i="1" dirty="0"/>
                <a:t>Stb6</a:t>
              </a:r>
              <a:r>
                <a:rPr lang="en-GB" sz="3200" dirty="0"/>
                <a:t>, and help pinpoint protein residues that are essential for detection. Moreover, this will help elucidate further the function of </a:t>
              </a:r>
              <a:r>
                <a:rPr lang="en-GB" sz="3200" i="1" dirty="0"/>
                <a:t>AvrStb6</a:t>
              </a:r>
              <a:r>
                <a:rPr lang="en-GB" sz="3200" dirty="0"/>
                <a:t> in pathogenicity and assess its potential contribution to fungal fitness.</a:t>
              </a:r>
            </a:p>
          </p:txBody>
        </p:sp>
        <p:sp>
          <p:nvSpPr>
            <p:cNvPr id="62" name="Rectangle 61"/>
            <p:cNvSpPr/>
            <p:nvPr/>
          </p:nvSpPr>
          <p:spPr>
            <a:xfrm>
              <a:off x="499882" y="14580954"/>
              <a:ext cx="16285348" cy="682271"/>
            </a:xfrm>
            <a:prstGeom prst="rect">
              <a:avLst/>
            </a:prstGeom>
            <a:solidFill>
              <a:srgbClr val="C8E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chemeClr val="tx1"/>
                  </a:solidFill>
                </a:rPr>
                <a:t>Results and Future Work</a:t>
              </a:r>
              <a:endParaRPr lang="en-GB" sz="4800" dirty="0">
                <a:solidFill>
                  <a:schemeClr val="tx1"/>
                </a:solidFill>
              </a:endParaRPr>
            </a:p>
          </p:txBody>
        </p:sp>
      </p:grpSp>
      <p:grpSp>
        <p:nvGrpSpPr>
          <p:cNvPr id="68" name="Group 67"/>
          <p:cNvGrpSpPr/>
          <p:nvPr/>
        </p:nvGrpSpPr>
        <p:grpSpPr>
          <a:xfrm>
            <a:off x="14765164" y="29930971"/>
            <a:ext cx="14713790" cy="4613081"/>
            <a:chOff x="459442" y="14920830"/>
            <a:chExt cx="16294726" cy="6135162"/>
          </a:xfrm>
        </p:grpSpPr>
        <p:sp>
          <p:nvSpPr>
            <p:cNvPr id="69" name="Rectangle 68"/>
            <p:cNvSpPr/>
            <p:nvPr/>
          </p:nvSpPr>
          <p:spPr>
            <a:xfrm>
              <a:off x="459442" y="14920830"/>
              <a:ext cx="16294726" cy="6135162"/>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p:cNvSpPr txBox="1"/>
            <p:nvPr/>
          </p:nvSpPr>
          <p:spPr>
            <a:xfrm>
              <a:off x="584347" y="16454492"/>
              <a:ext cx="15930117" cy="3421169"/>
            </a:xfrm>
            <a:prstGeom prst="rect">
              <a:avLst/>
            </a:prstGeom>
            <a:noFill/>
          </p:spPr>
          <p:txBody>
            <a:bodyPr wrap="square" rtlCol="0">
              <a:spAutoFit/>
            </a:bodyPr>
            <a:lstStyle/>
            <a:p>
              <a:r>
                <a:rPr lang="en-GB" sz="3200" dirty="0"/>
                <a:t>We have shown that, whilst current </a:t>
              </a:r>
              <a:r>
                <a:rPr lang="en-GB" sz="3200" i="1" dirty="0"/>
                <a:t>Z. </a:t>
              </a:r>
              <a:r>
                <a:rPr lang="en-GB" sz="3200" i="1" dirty="0" err="1"/>
                <a:t>tritici</a:t>
              </a:r>
              <a:r>
                <a:rPr lang="en-GB" sz="3200" i="1" dirty="0"/>
                <a:t> </a:t>
              </a:r>
              <a:r>
                <a:rPr lang="en-GB" sz="3200" dirty="0"/>
                <a:t>isolates across the globe possess a range of AvrStb6</a:t>
              </a:r>
              <a:r>
                <a:rPr lang="en-GB" sz="3200" i="1" dirty="0"/>
                <a:t> </a:t>
              </a:r>
              <a:r>
                <a:rPr lang="en-GB" sz="3200" dirty="0"/>
                <a:t>isoforms, a single isoform conferring virulence on </a:t>
              </a:r>
              <a:r>
                <a:rPr lang="en-GB" sz="3200" i="1" dirty="0"/>
                <a:t>Stb6</a:t>
              </a:r>
              <a:r>
                <a:rPr lang="en-GB" sz="3200" dirty="0"/>
                <a:t> wheat predominates. By contrast, the </a:t>
              </a:r>
              <a:r>
                <a:rPr lang="en-GB" sz="3200" dirty="0">
                  <a:solidFill>
                    <a:srgbClr val="1D2129"/>
                  </a:solidFill>
                  <a:ea typeface="Calibri" panose="020F0502020204030204" pitchFamily="34" charset="0"/>
                </a:rPr>
                <a:t>original </a:t>
              </a:r>
              <a:r>
                <a:rPr lang="en-GB" sz="3200" dirty="0" err="1">
                  <a:solidFill>
                    <a:srgbClr val="1D2129"/>
                  </a:solidFill>
                  <a:ea typeface="Calibri" panose="020F0502020204030204" pitchFamily="34" charset="0"/>
                </a:rPr>
                <a:t>avirulence</a:t>
              </a:r>
              <a:r>
                <a:rPr lang="en-GB" sz="3200" dirty="0">
                  <a:solidFill>
                    <a:srgbClr val="1D2129"/>
                  </a:solidFill>
                  <a:ea typeface="Calibri" panose="020F0502020204030204" pitchFamily="34" charset="0"/>
                </a:rPr>
                <a:t> isoform found in the reference isolate IPO323 appears to have been eliminated</a:t>
              </a:r>
              <a:r>
                <a:rPr lang="en-GB" sz="3200" dirty="0"/>
                <a:t>. This study, therefore, revealed a remarkable recent shift in the global </a:t>
              </a:r>
              <a:r>
                <a:rPr lang="en-GB" sz="3200" i="1" dirty="0"/>
                <a:t>Z. </a:t>
              </a:r>
              <a:r>
                <a:rPr lang="en-GB" sz="3200" i="1" dirty="0" err="1"/>
                <a:t>tritici</a:t>
              </a:r>
              <a:r>
                <a:rPr lang="en-GB" sz="3200" dirty="0"/>
                <a:t> populations towards haplotypes encoding a single </a:t>
              </a:r>
              <a:r>
                <a:rPr lang="en-GB" sz="3200" i="1" dirty="0"/>
                <a:t>Stb6</a:t>
              </a:r>
              <a:r>
                <a:rPr lang="en-GB" sz="3200" dirty="0"/>
                <a:t> resistance-breaking isoform of AvrStb6.</a:t>
              </a:r>
            </a:p>
          </p:txBody>
        </p:sp>
        <p:sp>
          <p:nvSpPr>
            <p:cNvPr id="71" name="Rectangle 70"/>
            <p:cNvSpPr/>
            <p:nvPr/>
          </p:nvSpPr>
          <p:spPr>
            <a:xfrm>
              <a:off x="468818" y="14920830"/>
              <a:ext cx="16285350" cy="1173242"/>
            </a:xfrm>
            <a:prstGeom prst="rect">
              <a:avLst/>
            </a:prstGeom>
            <a:solidFill>
              <a:srgbClr val="C8E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chemeClr val="tx1"/>
                  </a:solidFill>
                </a:rPr>
                <a:t>Conclusions</a:t>
              </a:r>
              <a:endParaRPr lang="en-GB" sz="4800" dirty="0">
                <a:solidFill>
                  <a:schemeClr val="tx1"/>
                </a:solidFill>
              </a:endParaRPr>
            </a:p>
          </p:txBody>
        </p:sp>
      </p:grpSp>
      <p:grpSp>
        <p:nvGrpSpPr>
          <p:cNvPr id="50" name="Group 49"/>
          <p:cNvGrpSpPr/>
          <p:nvPr/>
        </p:nvGrpSpPr>
        <p:grpSpPr>
          <a:xfrm>
            <a:off x="14765164" y="34861234"/>
            <a:ext cx="14695220" cy="4917268"/>
            <a:chOff x="459442" y="14548168"/>
            <a:chExt cx="16294726" cy="8676231"/>
          </a:xfrm>
        </p:grpSpPr>
        <p:sp>
          <p:nvSpPr>
            <p:cNvPr id="51" name="Rectangle 50"/>
            <p:cNvSpPr/>
            <p:nvPr/>
          </p:nvSpPr>
          <p:spPr>
            <a:xfrm>
              <a:off x="459442" y="14548168"/>
              <a:ext cx="16294726" cy="8676231"/>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637012" y="16763567"/>
              <a:ext cx="15930115" cy="5768587"/>
            </a:xfrm>
            <a:prstGeom prst="rect">
              <a:avLst/>
            </a:prstGeom>
            <a:noFill/>
          </p:spPr>
          <p:txBody>
            <a:bodyPr wrap="square" rtlCol="0">
              <a:spAutoFit/>
            </a:bodyPr>
            <a:lstStyle/>
            <a:p>
              <a:pPr marL="457200" indent="-457200">
                <a:buAutoNum type="arabicParenR"/>
              </a:pPr>
              <a:r>
                <a:rPr lang="en-GB" sz="2800" dirty="0" err="1"/>
                <a:t>Torriani</a:t>
              </a:r>
              <a:r>
                <a:rPr lang="en-GB" sz="2800" dirty="0"/>
                <a:t> et al. (2015) Fungal Genetics &amp; Biology 79, 8-12  </a:t>
              </a:r>
            </a:p>
            <a:p>
              <a:pPr marL="457200" indent="-457200">
                <a:buAutoNum type="arabicParenR"/>
              </a:pPr>
              <a:r>
                <a:rPr lang="en-GB" sz="2800" dirty="0"/>
                <a:t>Brown et al. (2015) Fungal Genetics &amp; Biology 79, 33-41  </a:t>
              </a:r>
            </a:p>
            <a:p>
              <a:pPr marL="457200" indent="-457200">
                <a:buAutoNum type="arabicParenR"/>
              </a:pPr>
              <a:r>
                <a:rPr lang="en-GB" sz="2800" dirty="0"/>
                <a:t>Brading et al. (2002) Phytopathology 92, 439-445  </a:t>
              </a:r>
            </a:p>
            <a:p>
              <a:pPr marL="457200" indent="-457200">
                <a:buAutoNum type="arabicParenR"/>
              </a:pPr>
              <a:r>
                <a:rPr lang="en-GB" sz="2800" dirty="0" err="1"/>
                <a:t>Zhong</a:t>
              </a:r>
              <a:r>
                <a:rPr lang="en-GB" sz="2800" dirty="0"/>
                <a:t> et al. (2017) New </a:t>
              </a:r>
              <a:r>
                <a:rPr lang="en-GB" sz="2800" dirty="0" err="1"/>
                <a:t>Phytologist</a:t>
              </a:r>
              <a:r>
                <a:rPr lang="en-GB" sz="2800" dirty="0"/>
                <a:t> 214, 619-631  </a:t>
              </a:r>
            </a:p>
            <a:p>
              <a:pPr marL="457200" indent="-457200">
                <a:buAutoNum type="arabicParenR"/>
              </a:pPr>
              <a:r>
                <a:rPr lang="en-GB" sz="2800" dirty="0"/>
                <a:t>Saintenac et al (2018) Nature Genetics 50, 368–374</a:t>
              </a:r>
              <a:r>
                <a:rPr lang="en-GB" sz="2800" i="1" dirty="0"/>
                <a:t>  </a:t>
              </a:r>
            </a:p>
            <a:p>
              <a:pPr marL="457200" indent="-457200">
                <a:buAutoNum type="arabicParenR"/>
              </a:pPr>
              <a:r>
                <a:rPr lang="en-GB" sz="2800" dirty="0"/>
                <a:t>Keon et al. (2007); MPMI; 20, 178-193</a:t>
              </a:r>
            </a:p>
            <a:p>
              <a:pPr marL="457200" indent="-457200">
                <a:buFontTx/>
                <a:buAutoNum type="arabicParenR"/>
              </a:pPr>
              <a:r>
                <a:rPr lang="en-GB" sz="2800" dirty="0"/>
                <a:t>Brunner &amp; McDonald (2018) Molecular Plant Pathology 19, 1836-1846</a:t>
              </a:r>
            </a:p>
            <a:p>
              <a:pPr marL="457200" indent="-457200">
                <a:buAutoNum type="arabicParenR"/>
              </a:pPr>
              <a:r>
                <a:rPr lang="en-GB" sz="2800" dirty="0"/>
                <a:t>Kema et al. (2018) Nature Genetics 50, 375-380</a:t>
              </a:r>
            </a:p>
          </p:txBody>
        </p:sp>
        <p:sp>
          <p:nvSpPr>
            <p:cNvPr id="58" name="Rectangle 57"/>
            <p:cNvSpPr/>
            <p:nvPr/>
          </p:nvSpPr>
          <p:spPr>
            <a:xfrm>
              <a:off x="468821" y="14548170"/>
              <a:ext cx="16285347" cy="1803446"/>
            </a:xfrm>
            <a:prstGeom prst="rect">
              <a:avLst/>
            </a:prstGeom>
            <a:solidFill>
              <a:srgbClr val="C8E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chemeClr val="tx1"/>
                  </a:solidFill>
                </a:rPr>
                <a:t>References</a:t>
              </a:r>
              <a:endParaRPr lang="en-GB" sz="4800" dirty="0">
                <a:solidFill>
                  <a:schemeClr val="tx1"/>
                </a:solidFill>
              </a:endParaRPr>
            </a:p>
          </p:txBody>
        </p:sp>
      </p:grpSp>
      <p:grpSp>
        <p:nvGrpSpPr>
          <p:cNvPr id="10" name="Group 9"/>
          <p:cNvGrpSpPr/>
          <p:nvPr/>
        </p:nvGrpSpPr>
        <p:grpSpPr>
          <a:xfrm>
            <a:off x="721321" y="40522654"/>
            <a:ext cx="12327831" cy="1657663"/>
            <a:chOff x="255855" y="39569832"/>
            <a:chExt cx="12327831" cy="1657663"/>
          </a:xfrm>
        </p:grpSpPr>
        <p:sp>
          <p:nvSpPr>
            <p:cNvPr id="49" name="TextBox 48"/>
            <p:cNvSpPr txBox="1"/>
            <p:nvPr/>
          </p:nvSpPr>
          <p:spPr>
            <a:xfrm>
              <a:off x="302951" y="40273388"/>
              <a:ext cx="12280735" cy="954107"/>
            </a:xfrm>
            <a:prstGeom prst="rect">
              <a:avLst/>
            </a:prstGeom>
            <a:noFill/>
          </p:spPr>
          <p:txBody>
            <a:bodyPr wrap="square" rtlCol="0">
              <a:spAutoFit/>
            </a:bodyPr>
            <a:lstStyle/>
            <a:p>
              <a:r>
                <a:rPr lang="en-GB" sz="2800" dirty="0"/>
                <a:t>This project </a:t>
              </a:r>
              <a:r>
                <a:rPr lang="en-GB" sz="2800" dirty="0">
                  <a:ea typeface="Verdana" panose="020B0604030504040204" pitchFamily="34" charset="0"/>
                  <a:cs typeface="Verdana" panose="020B0604030504040204" pitchFamily="34" charset="0"/>
                </a:rPr>
                <a:t>was funded by the University of Nottingham-Rothamsted BBSRC Doctoral Training Partnership.</a:t>
              </a:r>
              <a:endParaRPr lang="en-GB" sz="2800" dirty="0"/>
            </a:p>
          </p:txBody>
        </p:sp>
        <p:sp>
          <p:nvSpPr>
            <p:cNvPr id="55" name="Rectangle 54"/>
            <p:cNvSpPr/>
            <p:nvPr/>
          </p:nvSpPr>
          <p:spPr>
            <a:xfrm>
              <a:off x="255855" y="39569832"/>
              <a:ext cx="9861538" cy="6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dirty="0">
                  <a:solidFill>
                    <a:schemeClr val="tx1"/>
                  </a:solidFill>
                </a:rPr>
                <a:t>Acknowledgments:</a:t>
              </a:r>
              <a:endParaRPr lang="en-GB" sz="4000" dirty="0">
                <a:solidFill>
                  <a:schemeClr val="tx1"/>
                </a:solidFill>
              </a:endParaRPr>
            </a:p>
          </p:txBody>
        </p:sp>
      </p:grpSp>
      <p:grpSp>
        <p:nvGrpSpPr>
          <p:cNvPr id="16" name="Group 15">
            <a:extLst>
              <a:ext uri="{FF2B5EF4-FFF2-40B4-BE49-F238E27FC236}">
                <a16:creationId xmlns:a16="http://schemas.microsoft.com/office/drawing/2014/main" id="{6E8CA602-621A-498A-B9A0-8F4AF32AB57B}"/>
              </a:ext>
            </a:extLst>
          </p:cNvPr>
          <p:cNvGrpSpPr/>
          <p:nvPr/>
        </p:nvGrpSpPr>
        <p:grpSpPr>
          <a:xfrm>
            <a:off x="436413" y="11920551"/>
            <a:ext cx="14046504" cy="6051145"/>
            <a:chOff x="467945" y="12420605"/>
            <a:chExt cx="10056850" cy="6436615"/>
          </a:xfrm>
        </p:grpSpPr>
        <p:sp>
          <p:nvSpPr>
            <p:cNvPr id="36" name="Rectangle 35"/>
            <p:cNvSpPr/>
            <p:nvPr/>
          </p:nvSpPr>
          <p:spPr>
            <a:xfrm>
              <a:off x="469384" y="12420605"/>
              <a:ext cx="10015484" cy="6386582"/>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467945" y="17187569"/>
              <a:ext cx="10056850" cy="1669651"/>
            </a:xfrm>
            <a:prstGeom prst="rect">
              <a:avLst/>
            </a:prstGeom>
            <a:solidFill>
              <a:srgbClr val="C8E854"/>
            </a:solidFill>
          </p:spPr>
          <p:txBody>
            <a:bodyPr wrap="square" rtlCol="0">
              <a:spAutoFit/>
            </a:bodyPr>
            <a:lstStyle/>
            <a:p>
              <a:r>
                <a:rPr lang="en-GB" sz="3200" b="1" dirty="0"/>
                <a:t>Figure 1:</a:t>
              </a:r>
              <a:r>
                <a:rPr lang="en-GB" sz="3200" dirty="0"/>
                <a:t> Progression of typical STB disease symptoms on susceptible wheat, characterised by brown necrotic lesions and asexual fruiting bodies or pycnidia (black speckles), which produce spores that propagate the fungus by rain-splash</a:t>
              </a:r>
              <a:r>
                <a:rPr lang="en-GB" sz="3200" baseline="30000" dirty="0"/>
                <a:t>6</a:t>
              </a:r>
              <a:r>
                <a:rPr lang="en-GB" sz="3200" dirty="0"/>
                <a:t>.</a:t>
              </a:r>
            </a:p>
          </p:txBody>
        </p:sp>
        <p:grpSp>
          <p:nvGrpSpPr>
            <p:cNvPr id="15" name="Group 14">
              <a:extLst>
                <a:ext uri="{FF2B5EF4-FFF2-40B4-BE49-F238E27FC236}">
                  <a16:creationId xmlns:a16="http://schemas.microsoft.com/office/drawing/2014/main" id="{17C16C74-187C-4B3E-91A2-F1FFDBC9A715}"/>
                </a:ext>
              </a:extLst>
            </p:cNvPr>
            <p:cNvGrpSpPr/>
            <p:nvPr/>
          </p:nvGrpSpPr>
          <p:grpSpPr>
            <a:xfrm>
              <a:off x="738530" y="12607683"/>
              <a:ext cx="9441213" cy="4426826"/>
              <a:chOff x="738530" y="12607683"/>
              <a:chExt cx="9441213" cy="4426826"/>
            </a:xfrm>
          </p:grpSpPr>
          <p:graphicFrame>
            <p:nvGraphicFramePr>
              <p:cNvPr id="56" name="Object 2"/>
              <p:cNvGraphicFramePr>
                <a:graphicFrameLocks noChangeAspect="1"/>
              </p:cNvGraphicFramePr>
              <p:nvPr>
                <p:extLst>
                  <p:ext uri="{D42A27DB-BD31-4B8C-83A1-F6EECF244321}">
                    <p14:modId xmlns:p14="http://schemas.microsoft.com/office/powerpoint/2010/main" val="3426539684"/>
                  </p:ext>
                </p:extLst>
              </p:nvPr>
            </p:nvGraphicFramePr>
            <p:xfrm>
              <a:off x="738530" y="13849192"/>
              <a:ext cx="9441213" cy="3185317"/>
            </p:xfrm>
            <a:graphic>
              <a:graphicData uri="http://schemas.openxmlformats.org/presentationml/2006/ole">
                <mc:AlternateContent xmlns:mc="http://schemas.openxmlformats.org/markup-compatibility/2006">
                  <mc:Choice xmlns:v="urn:schemas-microsoft-com:vml" Requires="v">
                    <p:oleObj spid="_x0000_s1180" name="Image" r:id="rId9" imgW="9041270" imgH="3073016" progId="Photoshop.Image.7">
                      <p:embed/>
                    </p:oleObj>
                  </mc:Choice>
                  <mc:Fallback>
                    <p:oleObj name="Image" r:id="rId9" imgW="9041270" imgH="3073016" progId="Photoshop.Image.7">
                      <p:embed/>
                      <p:pic>
                        <p:nvPicPr>
                          <p:cNvPr id="11"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530" y="13849192"/>
                            <a:ext cx="9441213" cy="3185317"/>
                          </a:xfrm>
                          <a:prstGeom prst="rect">
                            <a:avLst/>
                          </a:prstGeom>
                          <a:noFill/>
                          <a:ln>
                            <a:noFill/>
                          </a:ln>
                          <a:effectLst/>
                          <a:extLst/>
                        </p:spPr>
                      </p:pic>
                    </p:oleObj>
                  </mc:Fallback>
                </mc:AlternateContent>
              </a:graphicData>
            </a:graphic>
          </p:graphicFrame>
          <p:sp>
            <p:nvSpPr>
              <p:cNvPr id="63" name="Text Box 44"/>
              <p:cNvSpPr txBox="1">
                <a:spLocks noChangeArrowheads="1"/>
              </p:cNvSpPr>
              <p:nvPr/>
            </p:nvSpPr>
            <p:spPr bwMode="auto">
              <a:xfrm>
                <a:off x="907152" y="13242524"/>
                <a:ext cx="9272591" cy="622026"/>
              </a:xfrm>
              <a:prstGeom prst="rect">
                <a:avLst/>
              </a:prstGeom>
              <a:noFill/>
              <a:ln w="9525">
                <a:noFill/>
                <a:miter lim="800000"/>
                <a:headEnd/>
                <a:tailEnd/>
              </a:ln>
            </p:spPr>
            <p:txBody>
              <a:bodyPr wrap="square">
                <a:spAutoFit/>
              </a:bodyPr>
              <a:lstStyle/>
              <a:p>
                <a:r>
                  <a:rPr lang="en-GB" sz="3200" b="1" dirty="0">
                    <a:solidFill>
                      <a:schemeClr val="tx2"/>
                    </a:solidFill>
                  </a:rPr>
                  <a:t>4           6          7         8          9</a:t>
                </a:r>
                <a:r>
                  <a:rPr lang="en-GB" sz="3200" b="1" dirty="0">
                    <a:solidFill>
                      <a:srgbClr val="FF0000"/>
                    </a:solidFill>
                  </a:rPr>
                  <a:t>        10      11      12      13       </a:t>
                </a:r>
                <a:r>
                  <a:rPr lang="en-GB" sz="3200" b="1" dirty="0"/>
                  <a:t>14      16     17     18</a:t>
                </a:r>
              </a:p>
            </p:txBody>
          </p:sp>
          <p:sp>
            <p:nvSpPr>
              <p:cNvPr id="64" name="TextBox 63"/>
              <p:cNvSpPr txBox="1"/>
              <p:nvPr/>
            </p:nvSpPr>
            <p:spPr>
              <a:xfrm>
                <a:off x="2779731" y="12607683"/>
                <a:ext cx="5495812" cy="470830"/>
              </a:xfrm>
              <a:prstGeom prst="rect">
                <a:avLst/>
              </a:prstGeom>
              <a:noFill/>
            </p:spPr>
            <p:txBody>
              <a:bodyPr wrap="square" rtlCol="0">
                <a:spAutoFit/>
              </a:bodyPr>
              <a:lstStyle/>
              <a:p>
                <a:pPr algn="ctr"/>
                <a:r>
                  <a:rPr lang="en-GB" sz="3200" dirty="0"/>
                  <a:t>Days Post Infection (dpi):</a:t>
                </a:r>
              </a:p>
            </p:txBody>
          </p:sp>
        </p:grpSp>
      </p:grpSp>
      <p:grpSp>
        <p:nvGrpSpPr>
          <p:cNvPr id="57" name="Group 56"/>
          <p:cNvGrpSpPr/>
          <p:nvPr/>
        </p:nvGrpSpPr>
        <p:grpSpPr>
          <a:xfrm>
            <a:off x="21850966" y="21707740"/>
            <a:ext cx="7663623" cy="7931682"/>
            <a:chOff x="468821" y="14525299"/>
            <a:chExt cx="16315656" cy="6390798"/>
          </a:xfrm>
        </p:grpSpPr>
        <p:sp>
          <p:nvSpPr>
            <p:cNvPr id="37" name="Rectangle 36"/>
            <p:cNvSpPr/>
            <p:nvPr/>
          </p:nvSpPr>
          <p:spPr>
            <a:xfrm>
              <a:off x="489751" y="14525299"/>
              <a:ext cx="16294726" cy="6390798"/>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08941" y="15583724"/>
              <a:ext cx="15930117" cy="5270385"/>
            </a:xfrm>
            <a:prstGeom prst="rect">
              <a:avLst/>
            </a:prstGeom>
            <a:noFill/>
          </p:spPr>
          <p:txBody>
            <a:bodyPr wrap="square" rtlCol="0">
              <a:spAutoFit/>
            </a:bodyPr>
            <a:lstStyle/>
            <a:p>
              <a:pPr marL="571500" indent="-571500">
                <a:buFont typeface="Arial" panose="020B0604020202020204" pitchFamily="34" charset="0"/>
                <a:buChar char="•"/>
              </a:pPr>
              <a:r>
                <a:rPr lang="en-GB" sz="3200" dirty="0"/>
                <a:t>Using a pair of flanking primers we PCR amplified and re-sequenced the </a:t>
              </a:r>
              <a:r>
                <a:rPr lang="en-GB" sz="3200" i="1" dirty="0"/>
                <a:t>AvrStb6</a:t>
              </a:r>
              <a:r>
                <a:rPr lang="en-GB" sz="3200" dirty="0"/>
                <a:t> gene from the field isolates of </a:t>
              </a:r>
              <a:r>
                <a:rPr lang="en-GB" sz="3200" i="1" dirty="0"/>
                <a:t>Z. </a:t>
              </a:r>
              <a:r>
                <a:rPr lang="en-GB" sz="3200" i="1" dirty="0" err="1"/>
                <a:t>tritici</a:t>
              </a:r>
              <a:r>
                <a:rPr lang="en-GB" sz="3200" i="1" dirty="0"/>
                <a:t> </a:t>
              </a:r>
              <a:r>
                <a:rPr lang="en-GB" sz="3200" dirty="0"/>
                <a:t>collected between 2014-2017 from different parts of the world.</a:t>
              </a:r>
            </a:p>
            <a:p>
              <a:pPr marL="571500" indent="-571500">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The </a:t>
              </a:r>
              <a:r>
                <a:rPr lang="en-GB" sz="3200" i="1" dirty="0"/>
                <a:t>AvrStb6</a:t>
              </a:r>
              <a:r>
                <a:rPr lang="en-GB" sz="3200" dirty="0"/>
                <a:t> gene and the corresponding protein sequences were aligned using  </a:t>
              </a:r>
              <a:r>
                <a:rPr lang="en-GB" sz="3200" dirty="0" err="1"/>
                <a:t>Geneious</a:t>
              </a:r>
              <a:r>
                <a:rPr lang="en-GB" sz="3200" dirty="0"/>
                <a:t> 10.1.3 aligner to identify haplotypes and protein isoforms and their frequencies in the current and historic</a:t>
              </a:r>
              <a:r>
                <a:rPr lang="en-GB" sz="3200" baseline="30000" dirty="0"/>
                <a:t>4, 7</a:t>
              </a:r>
              <a:r>
                <a:rPr lang="en-GB" sz="3200" dirty="0"/>
                <a:t>  </a:t>
              </a:r>
              <a:r>
                <a:rPr lang="en-GB" sz="3200" i="1" dirty="0"/>
                <a:t>Z. </a:t>
              </a:r>
              <a:r>
                <a:rPr lang="en-GB" sz="3200" i="1" dirty="0" err="1"/>
                <a:t>tritici</a:t>
              </a:r>
              <a:r>
                <a:rPr lang="en-GB" sz="3200" i="1" dirty="0"/>
                <a:t> </a:t>
              </a:r>
              <a:r>
                <a:rPr lang="en-GB" sz="3200" dirty="0"/>
                <a:t>populations.</a:t>
              </a:r>
            </a:p>
          </p:txBody>
        </p:sp>
        <p:sp>
          <p:nvSpPr>
            <p:cNvPr id="35" name="Rectangle 34"/>
            <p:cNvSpPr/>
            <p:nvPr/>
          </p:nvSpPr>
          <p:spPr>
            <a:xfrm>
              <a:off x="468821" y="14548170"/>
              <a:ext cx="16285348" cy="918584"/>
            </a:xfrm>
            <a:prstGeom prst="rect">
              <a:avLst/>
            </a:prstGeom>
            <a:solidFill>
              <a:srgbClr val="C8E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chemeClr val="tx1"/>
                  </a:solidFill>
                </a:rPr>
                <a:t>Methods</a:t>
              </a:r>
              <a:endParaRPr lang="en-GB" sz="4800" dirty="0">
                <a:solidFill>
                  <a:schemeClr val="tx1"/>
                </a:solidFill>
              </a:endParaRPr>
            </a:p>
          </p:txBody>
        </p:sp>
      </p:grpSp>
      <p:grpSp>
        <p:nvGrpSpPr>
          <p:cNvPr id="44" name="Group 43"/>
          <p:cNvGrpSpPr/>
          <p:nvPr/>
        </p:nvGrpSpPr>
        <p:grpSpPr>
          <a:xfrm>
            <a:off x="14718434" y="11887512"/>
            <a:ext cx="14796156" cy="9398235"/>
            <a:chOff x="18078146" y="7615713"/>
            <a:chExt cx="12747834" cy="7615305"/>
          </a:xfrm>
        </p:grpSpPr>
        <p:sp>
          <p:nvSpPr>
            <p:cNvPr id="45" name="Rectangle 44"/>
            <p:cNvSpPr/>
            <p:nvPr/>
          </p:nvSpPr>
          <p:spPr>
            <a:xfrm>
              <a:off x="18118407" y="7615713"/>
              <a:ext cx="12689794" cy="7615305"/>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18078146" y="14356840"/>
              <a:ext cx="12747834" cy="872860"/>
            </a:xfrm>
            <a:prstGeom prst="rect">
              <a:avLst/>
            </a:prstGeom>
            <a:solidFill>
              <a:srgbClr val="C8E854"/>
            </a:solidFill>
          </p:spPr>
          <p:txBody>
            <a:bodyPr wrap="square" rtlCol="0">
              <a:spAutoFit/>
            </a:bodyPr>
            <a:lstStyle/>
            <a:p>
              <a:r>
                <a:rPr lang="en-GB" sz="3200" b="1" dirty="0"/>
                <a:t>Figure 3:</a:t>
              </a:r>
              <a:r>
                <a:rPr lang="en-GB" sz="3200" dirty="0"/>
                <a:t> Prevalence (%) of the isoform B of AvrStb6 in the current and historic</a:t>
              </a:r>
              <a:r>
                <a:rPr lang="en-GB" sz="3200" baseline="30000" dirty="0"/>
                <a:t>4, 7</a:t>
              </a:r>
              <a:r>
                <a:rPr lang="en-GB" sz="3200" dirty="0"/>
                <a:t> global populations of </a:t>
              </a:r>
              <a:r>
                <a:rPr lang="en-GB" sz="3200" i="1" dirty="0"/>
                <a:t>Z. </a:t>
              </a:r>
              <a:r>
                <a:rPr lang="en-GB" sz="3200" i="1" dirty="0" err="1"/>
                <a:t>tritici</a:t>
              </a:r>
              <a:r>
                <a:rPr lang="en-GB" sz="3200" dirty="0"/>
                <a:t>. </a:t>
              </a:r>
              <a:r>
                <a:rPr lang="en-GB" sz="3200" i="1" dirty="0"/>
                <a:t>n</a:t>
              </a:r>
              <a:r>
                <a:rPr lang="en-GB" sz="3200" dirty="0"/>
                <a:t> - number of isolates analysed.</a:t>
              </a:r>
            </a:p>
          </p:txBody>
        </p:sp>
      </p:grpSp>
      <p:graphicFrame>
        <p:nvGraphicFramePr>
          <p:cNvPr id="82" name="Chart 81">
            <a:extLst>
              <a:ext uri="{FF2B5EF4-FFF2-40B4-BE49-F238E27FC236}">
                <a16:creationId xmlns:a16="http://schemas.microsoft.com/office/drawing/2014/main" id="{BA897A7A-E79C-412E-AA0D-928FE1A11EBA}"/>
              </a:ext>
            </a:extLst>
          </p:cNvPr>
          <p:cNvGraphicFramePr>
            <a:graphicFrameLocks/>
          </p:cNvGraphicFramePr>
          <p:nvPr>
            <p:extLst>
              <p:ext uri="{D42A27DB-BD31-4B8C-83A1-F6EECF244321}">
                <p14:modId xmlns:p14="http://schemas.microsoft.com/office/powerpoint/2010/main" val="1724211221"/>
              </p:ext>
            </p:extLst>
          </p:nvPr>
        </p:nvGraphicFramePr>
        <p:xfrm>
          <a:off x="20052196" y="20067240"/>
          <a:ext cx="2396607" cy="142506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85" name="Chart 84">
            <a:extLst>
              <a:ext uri="{FF2B5EF4-FFF2-40B4-BE49-F238E27FC236}">
                <a16:creationId xmlns:a16="http://schemas.microsoft.com/office/drawing/2014/main" id="{72C614B0-BAD1-43E4-A7F4-024560EFB6F0}"/>
              </a:ext>
            </a:extLst>
          </p:cNvPr>
          <p:cNvGraphicFramePr>
            <a:graphicFrameLocks/>
          </p:cNvGraphicFramePr>
          <p:nvPr>
            <p:extLst>
              <p:ext uri="{D42A27DB-BD31-4B8C-83A1-F6EECF244321}">
                <p14:modId xmlns:p14="http://schemas.microsoft.com/office/powerpoint/2010/main" val="4030351709"/>
              </p:ext>
            </p:extLst>
          </p:nvPr>
        </p:nvGraphicFramePr>
        <p:xfrm>
          <a:off x="13634500" y="19671133"/>
          <a:ext cx="1702933" cy="136150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Table 11">
            <a:extLst>
              <a:ext uri="{FF2B5EF4-FFF2-40B4-BE49-F238E27FC236}">
                <a16:creationId xmlns:a16="http://schemas.microsoft.com/office/drawing/2014/main" id="{4F7891CD-5099-4761-9782-42380FE1AAF5}"/>
              </a:ext>
            </a:extLst>
          </p:cNvPr>
          <p:cNvGraphicFramePr>
            <a:graphicFrameLocks noGrp="1"/>
          </p:cNvGraphicFramePr>
          <p:nvPr>
            <p:extLst>
              <p:ext uri="{D42A27DB-BD31-4B8C-83A1-F6EECF244321}">
                <p14:modId xmlns:p14="http://schemas.microsoft.com/office/powerpoint/2010/main" val="3751694500"/>
              </p:ext>
            </p:extLst>
          </p:nvPr>
        </p:nvGraphicFramePr>
        <p:xfrm>
          <a:off x="15337433" y="12131703"/>
          <a:ext cx="12894667" cy="7070464"/>
        </p:xfrm>
        <a:graphic>
          <a:graphicData uri="http://schemas.openxmlformats.org/drawingml/2006/table">
            <a:tbl>
              <a:tblPr>
                <a:tableStyleId>{D7AC3CCA-C797-4891-BE02-D94E43425B78}</a:tableStyleId>
              </a:tblPr>
              <a:tblGrid>
                <a:gridCol w="3355353">
                  <a:extLst>
                    <a:ext uri="{9D8B030D-6E8A-4147-A177-3AD203B41FA5}">
                      <a16:colId xmlns:a16="http://schemas.microsoft.com/office/drawing/2014/main" val="778785190"/>
                    </a:ext>
                  </a:extLst>
                </a:gridCol>
                <a:gridCol w="4736762">
                  <a:extLst>
                    <a:ext uri="{9D8B030D-6E8A-4147-A177-3AD203B41FA5}">
                      <a16:colId xmlns:a16="http://schemas.microsoft.com/office/drawing/2014/main" val="3565339721"/>
                    </a:ext>
                  </a:extLst>
                </a:gridCol>
                <a:gridCol w="4802552">
                  <a:extLst>
                    <a:ext uri="{9D8B030D-6E8A-4147-A177-3AD203B41FA5}">
                      <a16:colId xmlns:a16="http://schemas.microsoft.com/office/drawing/2014/main" val="1598981921"/>
                    </a:ext>
                  </a:extLst>
                </a:gridCol>
              </a:tblGrid>
              <a:tr h="1015984">
                <a:tc>
                  <a:txBody>
                    <a:bodyPr/>
                    <a:lstStyle/>
                    <a:p>
                      <a:pPr algn="ctr" fontAlgn="b">
                        <a:lnSpc>
                          <a:spcPct val="100000"/>
                        </a:lnSpc>
                      </a:pPr>
                      <a:r>
                        <a:rPr lang="en-GB" sz="3200" b="1" u="none" strike="noStrike" dirty="0">
                          <a:effectLst/>
                        </a:rPr>
                        <a:t> Region</a:t>
                      </a:r>
                      <a:endParaRPr lang="en-GB"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lnSpc>
                          <a:spcPct val="100000"/>
                        </a:lnSpc>
                      </a:pPr>
                      <a:r>
                        <a:rPr lang="en-GB" sz="3200" b="1" u="none" strike="noStrike" dirty="0">
                          <a:effectLst/>
                        </a:rPr>
                        <a:t>Historic Population</a:t>
                      </a:r>
                      <a:endParaRPr lang="en-GB"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lnSpc>
                          <a:spcPct val="100000"/>
                        </a:lnSpc>
                      </a:pPr>
                      <a:r>
                        <a:rPr lang="en-GB" sz="3200" b="1" u="none" strike="noStrike" dirty="0">
                          <a:effectLst/>
                        </a:rPr>
                        <a:t>Current Population</a:t>
                      </a:r>
                      <a:endParaRPr lang="en-GB" sz="3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30987647"/>
                  </a:ext>
                </a:extLst>
              </a:tr>
              <a:tr h="1513620">
                <a:tc>
                  <a:txBody>
                    <a:bodyPr/>
                    <a:lstStyle/>
                    <a:p>
                      <a:pPr algn="ctr" fontAlgn="b">
                        <a:lnSpc>
                          <a:spcPct val="100000"/>
                        </a:lnSpc>
                      </a:pPr>
                      <a:r>
                        <a:rPr lang="en-GB" sz="3200" u="none" strike="noStrike" dirty="0">
                          <a:effectLst/>
                        </a:rPr>
                        <a:t>Western Europe</a:t>
                      </a:r>
                      <a:endParaRPr lang="en-GB"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00785717"/>
                  </a:ext>
                </a:extLst>
              </a:tr>
              <a:tr h="1513620">
                <a:tc>
                  <a:txBody>
                    <a:bodyPr/>
                    <a:lstStyle/>
                    <a:p>
                      <a:pPr algn="ctr" fontAlgn="b">
                        <a:lnSpc>
                          <a:spcPct val="100000"/>
                        </a:lnSpc>
                      </a:pPr>
                      <a:r>
                        <a:rPr lang="en-GB" sz="3200" u="none" strike="noStrike" dirty="0">
                          <a:effectLst/>
                        </a:rPr>
                        <a:t>USA</a:t>
                      </a:r>
                      <a:endParaRPr lang="en-GB"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91414050"/>
                  </a:ext>
                </a:extLst>
              </a:tr>
              <a:tr h="1513620">
                <a:tc>
                  <a:txBody>
                    <a:bodyPr/>
                    <a:lstStyle/>
                    <a:p>
                      <a:pPr algn="ctr" fontAlgn="b">
                        <a:lnSpc>
                          <a:spcPct val="100000"/>
                        </a:lnSpc>
                      </a:pPr>
                      <a:r>
                        <a:rPr lang="en-GB" sz="3200" u="none" strike="noStrike" dirty="0">
                          <a:effectLst/>
                        </a:rPr>
                        <a:t>Australia</a:t>
                      </a:r>
                      <a:endParaRPr lang="en-GB"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75653167"/>
                  </a:ext>
                </a:extLst>
              </a:tr>
              <a:tr h="1513620">
                <a:tc>
                  <a:txBody>
                    <a:bodyPr/>
                    <a:lstStyle/>
                    <a:p>
                      <a:pPr algn="ctr" fontAlgn="b">
                        <a:lnSpc>
                          <a:spcPct val="100000"/>
                        </a:lnSpc>
                      </a:pPr>
                      <a:r>
                        <a:rPr lang="en-GB" sz="3200" u="none" strike="noStrike" dirty="0">
                          <a:effectLst/>
                        </a:rPr>
                        <a:t>South America</a:t>
                      </a:r>
                      <a:endParaRPr lang="en-GB"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lnSpc>
                          <a:spcPct val="100000"/>
                        </a:lnSpc>
                      </a:pPr>
                      <a:r>
                        <a:rPr lang="en-GB" sz="3200" u="none" strike="noStrike" dirty="0">
                          <a:effectLst/>
                        </a:rPr>
                        <a:t> </a:t>
                      </a:r>
                      <a:endParaRPr lang="en-GB" sz="3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15811492"/>
                  </a:ext>
                </a:extLst>
              </a:tr>
            </a:tbl>
          </a:graphicData>
        </a:graphic>
      </p:graphicFrame>
      <p:pic>
        <p:nvPicPr>
          <p:cNvPr id="2" name="Picture 1">
            <a:extLst>
              <a:ext uri="{FF2B5EF4-FFF2-40B4-BE49-F238E27FC236}">
                <a16:creationId xmlns:a16="http://schemas.microsoft.com/office/drawing/2014/main" id="{6B1E1FB4-60B6-457A-8461-70F3076E52FF}"/>
              </a:ext>
            </a:extLst>
          </p:cNvPr>
          <p:cNvPicPr>
            <a:picLocks noChangeAspect="1"/>
          </p:cNvPicPr>
          <p:nvPr/>
        </p:nvPicPr>
        <p:blipFill>
          <a:blip r:embed="rId13"/>
          <a:stretch>
            <a:fillRect/>
          </a:stretch>
        </p:blipFill>
        <p:spPr>
          <a:xfrm>
            <a:off x="25548494" y="16262070"/>
            <a:ext cx="1767993" cy="1396105"/>
          </a:xfrm>
          <a:prstGeom prst="rect">
            <a:avLst/>
          </a:prstGeom>
        </p:spPr>
      </p:pic>
      <p:grpSp>
        <p:nvGrpSpPr>
          <p:cNvPr id="9" name="Group 8">
            <a:extLst>
              <a:ext uri="{FF2B5EF4-FFF2-40B4-BE49-F238E27FC236}">
                <a16:creationId xmlns:a16="http://schemas.microsoft.com/office/drawing/2014/main" id="{E809CFA2-DC18-41C5-937A-6BC1E46CD606}"/>
              </a:ext>
            </a:extLst>
          </p:cNvPr>
          <p:cNvGrpSpPr/>
          <p:nvPr/>
        </p:nvGrpSpPr>
        <p:grpSpPr>
          <a:xfrm>
            <a:off x="19674210" y="13061847"/>
            <a:ext cx="7929240" cy="6026022"/>
            <a:chOff x="3250095" y="12866596"/>
            <a:chExt cx="9125155" cy="6294289"/>
          </a:xfrm>
        </p:grpSpPr>
        <p:sp>
          <p:nvSpPr>
            <p:cNvPr id="117" name="TextBox 116">
              <a:extLst>
                <a:ext uri="{FF2B5EF4-FFF2-40B4-BE49-F238E27FC236}">
                  <a16:creationId xmlns:a16="http://schemas.microsoft.com/office/drawing/2014/main" id="{268D670B-CC8F-4446-AADA-C5A20ECA65AC}"/>
                </a:ext>
              </a:extLst>
            </p:cNvPr>
            <p:cNvSpPr txBox="1"/>
            <p:nvPr/>
          </p:nvSpPr>
          <p:spPr>
            <a:xfrm>
              <a:off x="3250095" y="13517133"/>
              <a:ext cx="1440162" cy="546513"/>
            </a:xfrm>
            <a:prstGeom prst="rect">
              <a:avLst/>
            </a:prstGeom>
            <a:noFill/>
          </p:spPr>
          <p:txBody>
            <a:bodyPr wrap="square" rtlCol="0">
              <a:spAutoFit/>
            </a:bodyPr>
            <a:lstStyle/>
            <a:p>
              <a:r>
                <a:rPr lang="en-GB" sz="2800" i="1" dirty="0"/>
                <a:t>n</a:t>
              </a:r>
              <a:r>
                <a:rPr lang="en-GB" sz="2800" dirty="0"/>
                <a:t> = 131</a:t>
              </a:r>
            </a:p>
          </p:txBody>
        </p:sp>
        <p:grpSp>
          <p:nvGrpSpPr>
            <p:cNvPr id="3" name="Group 2">
              <a:extLst>
                <a:ext uri="{FF2B5EF4-FFF2-40B4-BE49-F238E27FC236}">
                  <a16:creationId xmlns:a16="http://schemas.microsoft.com/office/drawing/2014/main" id="{8F260873-EF46-41F5-ABEE-A476EB17F9EA}"/>
                </a:ext>
              </a:extLst>
            </p:cNvPr>
            <p:cNvGrpSpPr/>
            <p:nvPr/>
          </p:nvGrpSpPr>
          <p:grpSpPr>
            <a:xfrm>
              <a:off x="3344887" y="12866596"/>
              <a:ext cx="9030363" cy="6294289"/>
              <a:chOff x="15297132" y="19450548"/>
              <a:chExt cx="9030363" cy="6294289"/>
            </a:xfrm>
          </p:grpSpPr>
          <p:graphicFrame>
            <p:nvGraphicFramePr>
              <p:cNvPr id="115" name="Chart 114">
                <a:extLst>
                  <a:ext uri="{FF2B5EF4-FFF2-40B4-BE49-F238E27FC236}">
                    <a16:creationId xmlns:a16="http://schemas.microsoft.com/office/drawing/2014/main" id="{DE982FD4-5CD6-4585-8F30-257ABC01FA09}"/>
                  </a:ext>
                </a:extLst>
              </p:cNvPr>
              <p:cNvGraphicFramePr>
                <a:graphicFrameLocks/>
              </p:cNvGraphicFramePr>
              <p:nvPr>
                <p:extLst>
                  <p:ext uri="{D42A27DB-BD31-4B8C-83A1-F6EECF244321}">
                    <p14:modId xmlns:p14="http://schemas.microsoft.com/office/powerpoint/2010/main" val="293927313"/>
                  </p:ext>
                </p:extLst>
              </p:nvPr>
            </p:nvGraphicFramePr>
            <p:xfrm>
              <a:off x="16294091" y="19490121"/>
              <a:ext cx="2746767" cy="1722994"/>
            </p:xfrm>
            <a:graphic>
              <a:graphicData uri="http://schemas.openxmlformats.org/drawingml/2006/chart">
                <c:chart xmlns:c="http://schemas.openxmlformats.org/drawingml/2006/chart" xmlns:r="http://schemas.openxmlformats.org/officeDocument/2006/relationships" r:id="rId14"/>
              </a:graphicData>
            </a:graphic>
          </p:graphicFrame>
          <p:sp>
            <p:nvSpPr>
              <p:cNvPr id="114" name="TextBox 113">
                <a:extLst>
                  <a:ext uri="{FF2B5EF4-FFF2-40B4-BE49-F238E27FC236}">
                    <a16:creationId xmlns:a16="http://schemas.microsoft.com/office/drawing/2014/main" id="{265733A9-27C6-4CF3-B06F-402F86364EB9}"/>
                  </a:ext>
                </a:extLst>
              </p:cNvPr>
              <p:cNvSpPr txBox="1"/>
              <p:nvPr/>
            </p:nvSpPr>
            <p:spPr>
              <a:xfrm>
                <a:off x="17329095" y="20104997"/>
                <a:ext cx="935958" cy="523220"/>
              </a:xfrm>
              <a:prstGeom prst="rect">
                <a:avLst/>
              </a:prstGeom>
              <a:noFill/>
            </p:spPr>
            <p:txBody>
              <a:bodyPr wrap="square" rtlCol="0">
                <a:spAutoFit/>
              </a:bodyPr>
              <a:lstStyle/>
              <a:p>
                <a:r>
                  <a:rPr lang="en-GB" sz="2800" dirty="0"/>
                  <a:t>50%</a:t>
                </a:r>
              </a:p>
            </p:txBody>
          </p:sp>
          <p:sp>
            <p:nvSpPr>
              <p:cNvPr id="102" name="TextBox 101">
                <a:extLst>
                  <a:ext uri="{FF2B5EF4-FFF2-40B4-BE49-F238E27FC236}">
                    <a16:creationId xmlns:a16="http://schemas.microsoft.com/office/drawing/2014/main" id="{31F9C0F3-C214-447D-BD2E-A65390F0F8D7}"/>
                  </a:ext>
                </a:extLst>
              </p:cNvPr>
              <p:cNvSpPr txBox="1"/>
              <p:nvPr/>
            </p:nvSpPr>
            <p:spPr>
              <a:xfrm>
                <a:off x="20469529" y="20101085"/>
                <a:ext cx="1810042" cy="546513"/>
              </a:xfrm>
              <a:prstGeom prst="rect">
                <a:avLst/>
              </a:prstGeom>
              <a:noFill/>
            </p:spPr>
            <p:txBody>
              <a:bodyPr wrap="square" rtlCol="0">
                <a:spAutoFit/>
              </a:bodyPr>
              <a:lstStyle/>
              <a:p>
                <a:r>
                  <a:rPr lang="en-GB" sz="2800" i="1" dirty="0"/>
                  <a:t>n</a:t>
                </a:r>
                <a:r>
                  <a:rPr lang="en-GB" sz="2800" dirty="0"/>
                  <a:t> = 181</a:t>
                </a:r>
              </a:p>
            </p:txBody>
          </p:sp>
          <p:graphicFrame>
            <p:nvGraphicFramePr>
              <p:cNvPr id="101" name="Chart 100">
                <a:extLst>
                  <a:ext uri="{FF2B5EF4-FFF2-40B4-BE49-F238E27FC236}">
                    <a16:creationId xmlns:a16="http://schemas.microsoft.com/office/drawing/2014/main" id="{AB1A5DC7-12C3-4B28-9F43-5B6655061A94}"/>
                  </a:ext>
                </a:extLst>
              </p:cNvPr>
              <p:cNvGraphicFramePr>
                <a:graphicFrameLocks/>
              </p:cNvGraphicFramePr>
              <p:nvPr>
                <p:extLst>
                  <p:ext uri="{D42A27DB-BD31-4B8C-83A1-F6EECF244321}">
                    <p14:modId xmlns:p14="http://schemas.microsoft.com/office/powerpoint/2010/main" val="2124694477"/>
                  </p:ext>
                </p:extLst>
              </p:nvPr>
            </p:nvGraphicFramePr>
            <p:xfrm>
              <a:off x="21517102" y="19450548"/>
              <a:ext cx="2810393" cy="1765317"/>
            </p:xfrm>
            <a:graphic>
              <a:graphicData uri="http://schemas.openxmlformats.org/drawingml/2006/chart">
                <c:chart xmlns:c="http://schemas.openxmlformats.org/drawingml/2006/chart" xmlns:r="http://schemas.openxmlformats.org/officeDocument/2006/relationships" r:id="rId15"/>
              </a:graphicData>
            </a:graphic>
          </p:graphicFrame>
          <p:sp>
            <p:nvSpPr>
              <p:cNvPr id="107" name="TextBox 106">
                <a:extLst>
                  <a:ext uri="{FF2B5EF4-FFF2-40B4-BE49-F238E27FC236}">
                    <a16:creationId xmlns:a16="http://schemas.microsoft.com/office/drawing/2014/main" id="{CE7317E4-2A93-4DEA-B763-82F557AD07B0}"/>
                  </a:ext>
                </a:extLst>
              </p:cNvPr>
              <p:cNvSpPr txBox="1"/>
              <p:nvPr/>
            </p:nvSpPr>
            <p:spPr>
              <a:xfrm>
                <a:off x="22553681" y="20062881"/>
                <a:ext cx="935958" cy="523220"/>
              </a:xfrm>
              <a:prstGeom prst="rect">
                <a:avLst/>
              </a:prstGeom>
              <a:noFill/>
            </p:spPr>
            <p:txBody>
              <a:bodyPr wrap="square" rtlCol="0">
                <a:spAutoFit/>
              </a:bodyPr>
              <a:lstStyle/>
              <a:p>
                <a:r>
                  <a:rPr lang="en-GB" sz="2800" dirty="0"/>
                  <a:t>92%</a:t>
                </a:r>
              </a:p>
            </p:txBody>
          </p:sp>
          <p:grpSp>
            <p:nvGrpSpPr>
              <p:cNvPr id="21" name="Group 20">
                <a:extLst>
                  <a:ext uri="{FF2B5EF4-FFF2-40B4-BE49-F238E27FC236}">
                    <a16:creationId xmlns:a16="http://schemas.microsoft.com/office/drawing/2014/main" id="{26EEF929-D1EB-48DA-8F67-13156440F977}"/>
                  </a:ext>
                </a:extLst>
              </p:cNvPr>
              <p:cNvGrpSpPr/>
              <p:nvPr/>
            </p:nvGrpSpPr>
            <p:grpSpPr>
              <a:xfrm>
                <a:off x="15297132" y="21195522"/>
                <a:ext cx="8753695" cy="1497002"/>
                <a:chOff x="8995228" y="19386685"/>
                <a:chExt cx="8753695" cy="1497002"/>
              </a:xfrm>
            </p:grpSpPr>
            <p:sp>
              <p:nvSpPr>
                <p:cNvPr id="11" name="TextBox 10">
                  <a:extLst>
                    <a:ext uri="{FF2B5EF4-FFF2-40B4-BE49-F238E27FC236}">
                      <a16:creationId xmlns:a16="http://schemas.microsoft.com/office/drawing/2014/main" id="{C9DF3502-2D70-4F78-B130-D727D2782755}"/>
                    </a:ext>
                  </a:extLst>
                </p:cNvPr>
                <p:cNvSpPr txBox="1"/>
                <p:nvPr/>
              </p:nvSpPr>
              <p:spPr>
                <a:xfrm>
                  <a:off x="8995228" y="19906465"/>
                  <a:ext cx="1250995" cy="546513"/>
                </a:xfrm>
                <a:prstGeom prst="rect">
                  <a:avLst/>
                </a:prstGeom>
                <a:noFill/>
              </p:spPr>
              <p:txBody>
                <a:bodyPr wrap="square" rtlCol="0">
                  <a:spAutoFit/>
                </a:bodyPr>
                <a:lstStyle/>
                <a:p>
                  <a:r>
                    <a:rPr lang="en-GB" sz="2800" i="1" dirty="0"/>
                    <a:t>n</a:t>
                  </a:r>
                  <a:r>
                    <a:rPr lang="en-GB" sz="2800" dirty="0"/>
                    <a:t> = 56 </a:t>
                  </a:r>
                </a:p>
              </p:txBody>
            </p:sp>
            <p:sp>
              <p:nvSpPr>
                <p:cNvPr id="77" name="TextBox 76">
                  <a:extLst>
                    <a:ext uri="{FF2B5EF4-FFF2-40B4-BE49-F238E27FC236}">
                      <a16:creationId xmlns:a16="http://schemas.microsoft.com/office/drawing/2014/main" id="{87B046DB-E62E-400E-8975-307DA3AEAD3A}"/>
                    </a:ext>
                  </a:extLst>
                </p:cNvPr>
                <p:cNvSpPr txBox="1"/>
                <p:nvPr/>
              </p:nvSpPr>
              <p:spPr>
                <a:xfrm>
                  <a:off x="14167625" y="19949514"/>
                  <a:ext cx="1250995" cy="546513"/>
                </a:xfrm>
                <a:prstGeom prst="rect">
                  <a:avLst/>
                </a:prstGeom>
                <a:noFill/>
              </p:spPr>
              <p:txBody>
                <a:bodyPr wrap="square" rtlCol="0">
                  <a:spAutoFit/>
                </a:bodyPr>
                <a:lstStyle/>
                <a:p>
                  <a:r>
                    <a:rPr lang="en-GB" sz="2800" i="1" dirty="0"/>
                    <a:t>n</a:t>
                  </a:r>
                  <a:r>
                    <a:rPr lang="en-GB" sz="2800" dirty="0"/>
                    <a:t> = 52 </a:t>
                  </a:r>
                </a:p>
              </p:txBody>
            </p:sp>
            <p:graphicFrame>
              <p:nvGraphicFramePr>
                <p:cNvPr id="88" name="Chart 87">
                  <a:extLst>
                    <a:ext uri="{FF2B5EF4-FFF2-40B4-BE49-F238E27FC236}">
                      <a16:creationId xmlns:a16="http://schemas.microsoft.com/office/drawing/2014/main" id="{3B9313BA-B7D9-440B-B1F0-79421FB5524A}"/>
                    </a:ext>
                  </a:extLst>
                </p:cNvPr>
                <p:cNvGraphicFramePr>
                  <a:graphicFrameLocks/>
                </p:cNvGraphicFramePr>
                <p:nvPr>
                  <p:extLst>
                    <p:ext uri="{D42A27DB-BD31-4B8C-83A1-F6EECF244321}">
                      <p14:modId xmlns:p14="http://schemas.microsoft.com/office/powerpoint/2010/main" val="315616273"/>
                    </p:ext>
                  </p:extLst>
                </p:nvPr>
              </p:nvGraphicFramePr>
              <p:xfrm>
                <a:off x="10634737" y="19386685"/>
                <a:ext cx="1464007" cy="1497002"/>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76" name="Chart 75">
                  <a:extLst>
                    <a:ext uri="{FF2B5EF4-FFF2-40B4-BE49-F238E27FC236}">
                      <a16:creationId xmlns:a16="http://schemas.microsoft.com/office/drawing/2014/main" id="{AFFDF88F-7CD6-48D8-8342-A7A832C2611C}"/>
                    </a:ext>
                  </a:extLst>
                </p:cNvPr>
                <p:cNvGraphicFramePr>
                  <a:graphicFrameLocks/>
                </p:cNvGraphicFramePr>
                <p:nvPr>
                  <p:extLst>
                    <p:ext uri="{D42A27DB-BD31-4B8C-83A1-F6EECF244321}">
                      <p14:modId xmlns:p14="http://schemas.microsoft.com/office/powerpoint/2010/main" val="4132458367"/>
                    </p:ext>
                  </p:extLst>
                </p:nvPr>
              </p:nvGraphicFramePr>
              <p:xfrm>
                <a:off x="15833097" y="19473297"/>
                <a:ext cx="1915826" cy="1378694"/>
              </p:xfrm>
              <a:graphic>
                <a:graphicData uri="http://schemas.openxmlformats.org/drawingml/2006/chart">
                  <c:chart xmlns:c="http://schemas.openxmlformats.org/drawingml/2006/chart" xmlns:r="http://schemas.openxmlformats.org/officeDocument/2006/relationships" r:id="rId17"/>
                </a:graphicData>
              </a:graphic>
            </p:graphicFrame>
            <p:sp>
              <p:nvSpPr>
                <p:cNvPr id="105" name="TextBox 104">
                  <a:extLst>
                    <a:ext uri="{FF2B5EF4-FFF2-40B4-BE49-F238E27FC236}">
                      <a16:creationId xmlns:a16="http://schemas.microsoft.com/office/drawing/2014/main" id="{5D4045BB-3EAA-4F6B-8C81-443F1AFBB8F1}"/>
                    </a:ext>
                  </a:extLst>
                </p:cNvPr>
                <p:cNvSpPr txBox="1"/>
                <p:nvPr/>
              </p:nvSpPr>
              <p:spPr>
                <a:xfrm>
                  <a:off x="11055699" y="19924350"/>
                  <a:ext cx="863602" cy="546513"/>
                </a:xfrm>
                <a:prstGeom prst="rect">
                  <a:avLst/>
                </a:prstGeom>
                <a:noFill/>
              </p:spPr>
              <p:txBody>
                <a:bodyPr wrap="square" rtlCol="0">
                  <a:spAutoFit/>
                </a:bodyPr>
                <a:lstStyle/>
                <a:p>
                  <a:r>
                    <a:rPr lang="en-GB" sz="2800" dirty="0"/>
                    <a:t>0%</a:t>
                  </a:r>
                </a:p>
              </p:txBody>
            </p:sp>
            <p:sp>
              <p:nvSpPr>
                <p:cNvPr id="106" name="TextBox 105">
                  <a:extLst>
                    <a:ext uri="{FF2B5EF4-FFF2-40B4-BE49-F238E27FC236}">
                      <a16:creationId xmlns:a16="http://schemas.microsoft.com/office/drawing/2014/main" id="{4D1F6869-3B87-4484-8469-BB1985805924}"/>
                    </a:ext>
                  </a:extLst>
                </p:cNvPr>
                <p:cNvSpPr txBox="1"/>
                <p:nvPr/>
              </p:nvSpPr>
              <p:spPr>
                <a:xfrm>
                  <a:off x="16242710" y="19882558"/>
                  <a:ext cx="935958" cy="523220"/>
                </a:xfrm>
                <a:prstGeom prst="rect">
                  <a:avLst/>
                </a:prstGeom>
                <a:noFill/>
              </p:spPr>
              <p:txBody>
                <a:bodyPr wrap="square" rtlCol="0">
                  <a:spAutoFit/>
                </a:bodyPr>
                <a:lstStyle/>
                <a:p>
                  <a:r>
                    <a:rPr lang="en-GB" sz="2800" dirty="0"/>
                    <a:t>90%</a:t>
                  </a:r>
                </a:p>
              </p:txBody>
            </p:sp>
          </p:grpSp>
          <p:grpSp>
            <p:nvGrpSpPr>
              <p:cNvPr id="23" name="Group 22">
                <a:extLst>
                  <a:ext uri="{FF2B5EF4-FFF2-40B4-BE49-F238E27FC236}">
                    <a16:creationId xmlns:a16="http://schemas.microsoft.com/office/drawing/2014/main" id="{B7B5D559-8023-4A9E-8130-2A9EF42AC926}"/>
                  </a:ext>
                </a:extLst>
              </p:cNvPr>
              <p:cNvGrpSpPr/>
              <p:nvPr/>
            </p:nvGrpSpPr>
            <p:grpSpPr>
              <a:xfrm>
                <a:off x="20469527" y="24530246"/>
                <a:ext cx="3666071" cy="1214591"/>
                <a:chOff x="6890326" y="24489354"/>
                <a:chExt cx="3666071" cy="1214591"/>
              </a:xfrm>
            </p:grpSpPr>
            <p:graphicFrame>
              <p:nvGraphicFramePr>
                <p:cNvPr id="91" name="Chart 90">
                  <a:extLst>
                    <a:ext uri="{FF2B5EF4-FFF2-40B4-BE49-F238E27FC236}">
                      <a16:creationId xmlns:a16="http://schemas.microsoft.com/office/drawing/2014/main" id="{1EF9DF99-ED15-4C1B-B7DA-8857E0571292}"/>
                    </a:ext>
                  </a:extLst>
                </p:cNvPr>
                <p:cNvGraphicFramePr>
                  <a:graphicFrameLocks/>
                </p:cNvGraphicFramePr>
                <p:nvPr>
                  <p:extLst>
                    <p:ext uri="{D42A27DB-BD31-4B8C-83A1-F6EECF244321}">
                      <p14:modId xmlns:p14="http://schemas.microsoft.com/office/powerpoint/2010/main" val="2085772514"/>
                    </p:ext>
                  </p:extLst>
                </p:nvPr>
              </p:nvGraphicFramePr>
              <p:xfrm>
                <a:off x="8160808" y="24489354"/>
                <a:ext cx="2395589" cy="1214591"/>
              </p:xfrm>
              <a:graphic>
                <a:graphicData uri="http://schemas.openxmlformats.org/drawingml/2006/chart">
                  <c:chart xmlns:c="http://schemas.openxmlformats.org/drawingml/2006/chart" xmlns:r="http://schemas.openxmlformats.org/officeDocument/2006/relationships" r:id="rId18"/>
                </a:graphicData>
              </a:graphic>
            </p:graphicFrame>
            <p:sp>
              <p:nvSpPr>
                <p:cNvPr id="92" name="TextBox 91">
                  <a:extLst>
                    <a:ext uri="{FF2B5EF4-FFF2-40B4-BE49-F238E27FC236}">
                      <a16:creationId xmlns:a16="http://schemas.microsoft.com/office/drawing/2014/main" id="{0EAF7488-2A23-464D-B8C4-E7722325561C}"/>
                    </a:ext>
                  </a:extLst>
                </p:cNvPr>
                <p:cNvSpPr txBox="1"/>
                <p:nvPr/>
              </p:nvSpPr>
              <p:spPr>
                <a:xfrm>
                  <a:off x="6890326" y="24864174"/>
                  <a:ext cx="1250995" cy="523220"/>
                </a:xfrm>
                <a:prstGeom prst="rect">
                  <a:avLst/>
                </a:prstGeom>
                <a:noFill/>
              </p:spPr>
              <p:txBody>
                <a:bodyPr wrap="square" rtlCol="0">
                  <a:spAutoFit/>
                </a:bodyPr>
                <a:lstStyle/>
                <a:p>
                  <a:r>
                    <a:rPr lang="en-GB" sz="2800" i="1" dirty="0"/>
                    <a:t>n</a:t>
                  </a:r>
                  <a:r>
                    <a:rPr lang="en-GB" sz="2800" dirty="0"/>
                    <a:t> = 30 </a:t>
                  </a:r>
                </a:p>
              </p:txBody>
            </p:sp>
            <p:sp>
              <p:nvSpPr>
                <p:cNvPr id="109" name="TextBox 108">
                  <a:extLst>
                    <a:ext uri="{FF2B5EF4-FFF2-40B4-BE49-F238E27FC236}">
                      <a16:creationId xmlns:a16="http://schemas.microsoft.com/office/drawing/2014/main" id="{B4272DF3-3E09-43B4-A47B-22E0D7E0E9FE}"/>
                    </a:ext>
                  </a:extLst>
                </p:cNvPr>
                <p:cNvSpPr txBox="1"/>
                <p:nvPr/>
              </p:nvSpPr>
              <p:spPr>
                <a:xfrm>
                  <a:off x="8965412" y="24855520"/>
                  <a:ext cx="935958" cy="523220"/>
                </a:xfrm>
                <a:prstGeom prst="rect">
                  <a:avLst/>
                </a:prstGeom>
                <a:noFill/>
              </p:spPr>
              <p:txBody>
                <a:bodyPr wrap="square" rtlCol="0">
                  <a:spAutoFit/>
                </a:bodyPr>
                <a:lstStyle/>
                <a:p>
                  <a:r>
                    <a:rPr lang="en-GB" sz="2800" dirty="0"/>
                    <a:t>47%</a:t>
                  </a:r>
                </a:p>
              </p:txBody>
            </p:sp>
          </p:grpSp>
          <p:grpSp>
            <p:nvGrpSpPr>
              <p:cNvPr id="25" name="Group 24">
                <a:extLst>
                  <a:ext uri="{FF2B5EF4-FFF2-40B4-BE49-F238E27FC236}">
                    <a16:creationId xmlns:a16="http://schemas.microsoft.com/office/drawing/2014/main" id="{AA1C9419-D072-432B-99BB-951269F425E7}"/>
                  </a:ext>
                </a:extLst>
              </p:cNvPr>
              <p:cNvGrpSpPr/>
              <p:nvPr/>
            </p:nvGrpSpPr>
            <p:grpSpPr>
              <a:xfrm>
                <a:off x="15320808" y="23030746"/>
                <a:ext cx="8168832" cy="1168752"/>
                <a:chOff x="1741607" y="22989854"/>
                <a:chExt cx="8168832" cy="1168752"/>
              </a:xfrm>
            </p:grpSpPr>
            <p:graphicFrame>
              <p:nvGraphicFramePr>
                <p:cNvPr id="94" name="Chart 93">
                  <a:extLst>
                    <a:ext uri="{FF2B5EF4-FFF2-40B4-BE49-F238E27FC236}">
                      <a16:creationId xmlns:a16="http://schemas.microsoft.com/office/drawing/2014/main" id="{F142A806-28E5-40B5-B0CB-8C2035164729}"/>
                    </a:ext>
                  </a:extLst>
                </p:cNvPr>
                <p:cNvGraphicFramePr>
                  <a:graphicFrameLocks/>
                </p:cNvGraphicFramePr>
                <p:nvPr>
                  <p:extLst>
                    <p:ext uri="{D42A27DB-BD31-4B8C-83A1-F6EECF244321}">
                      <p14:modId xmlns:p14="http://schemas.microsoft.com/office/powerpoint/2010/main" val="3695557952"/>
                    </p:ext>
                  </p:extLst>
                </p:nvPr>
              </p:nvGraphicFramePr>
              <p:xfrm>
                <a:off x="3063301" y="22989854"/>
                <a:ext cx="2084403" cy="1168752"/>
              </p:xfrm>
              <a:graphic>
                <a:graphicData uri="http://schemas.openxmlformats.org/drawingml/2006/chart">
                  <c:chart xmlns:c="http://schemas.openxmlformats.org/drawingml/2006/chart" xmlns:r="http://schemas.openxmlformats.org/officeDocument/2006/relationships" r:id="rId19"/>
                </a:graphicData>
              </a:graphic>
            </p:graphicFrame>
            <p:sp>
              <p:nvSpPr>
                <p:cNvPr id="95" name="TextBox 94">
                  <a:extLst>
                    <a:ext uri="{FF2B5EF4-FFF2-40B4-BE49-F238E27FC236}">
                      <a16:creationId xmlns:a16="http://schemas.microsoft.com/office/drawing/2014/main" id="{AD0CC7BD-E816-4A75-B460-A67C07267BEC}"/>
                    </a:ext>
                  </a:extLst>
                </p:cNvPr>
                <p:cNvSpPr txBox="1"/>
                <p:nvPr/>
              </p:nvSpPr>
              <p:spPr>
                <a:xfrm>
                  <a:off x="1741607" y="23312620"/>
                  <a:ext cx="1250995" cy="523220"/>
                </a:xfrm>
                <a:prstGeom prst="rect">
                  <a:avLst/>
                </a:prstGeom>
                <a:noFill/>
              </p:spPr>
              <p:txBody>
                <a:bodyPr wrap="square" rtlCol="0">
                  <a:spAutoFit/>
                </a:bodyPr>
                <a:lstStyle/>
                <a:p>
                  <a:r>
                    <a:rPr lang="en-GB" sz="2800" i="1" dirty="0"/>
                    <a:t>n</a:t>
                  </a:r>
                  <a:r>
                    <a:rPr lang="en-GB" sz="2800" dirty="0"/>
                    <a:t> = 27 </a:t>
                  </a:r>
                </a:p>
              </p:txBody>
            </p:sp>
            <p:sp>
              <p:nvSpPr>
                <p:cNvPr id="98" name="TextBox 97">
                  <a:extLst>
                    <a:ext uri="{FF2B5EF4-FFF2-40B4-BE49-F238E27FC236}">
                      <a16:creationId xmlns:a16="http://schemas.microsoft.com/office/drawing/2014/main" id="{24DB6009-1C83-4E76-B584-2D290A6CF90D}"/>
                    </a:ext>
                  </a:extLst>
                </p:cNvPr>
                <p:cNvSpPr txBox="1"/>
                <p:nvPr/>
              </p:nvSpPr>
              <p:spPr>
                <a:xfrm>
                  <a:off x="6890326" y="23256644"/>
                  <a:ext cx="1250995" cy="546513"/>
                </a:xfrm>
                <a:prstGeom prst="rect">
                  <a:avLst/>
                </a:prstGeom>
                <a:noFill/>
              </p:spPr>
              <p:txBody>
                <a:bodyPr wrap="square" rtlCol="0">
                  <a:spAutoFit/>
                </a:bodyPr>
                <a:lstStyle/>
                <a:p>
                  <a:r>
                    <a:rPr lang="en-GB" sz="2800" i="1" dirty="0"/>
                    <a:t>n</a:t>
                  </a:r>
                  <a:r>
                    <a:rPr lang="en-GB" sz="2800" dirty="0"/>
                    <a:t> = 58 </a:t>
                  </a:r>
                </a:p>
              </p:txBody>
            </p:sp>
            <p:sp>
              <p:nvSpPr>
                <p:cNvPr id="110" name="TextBox 109">
                  <a:extLst>
                    <a:ext uri="{FF2B5EF4-FFF2-40B4-BE49-F238E27FC236}">
                      <a16:creationId xmlns:a16="http://schemas.microsoft.com/office/drawing/2014/main" id="{392F2F56-A245-4291-8BBD-91902C3F2CA0}"/>
                    </a:ext>
                  </a:extLst>
                </p:cNvPr>
                <p:cNvSpPr txBox="1"/>
                <p:nvPr/>
              </p:nvSpPr>
              <p:spPr>
                <a:xfrm>
                  <a:off x="3699949" y="23332122"/>
                  <a:ext cx="935958" cy="523220"/>
                </a:xfrm>
                <a:prstGeom prst="rect">
                  <a:avLst/>
                </a:prstGeom>
                <a:noFill/>
              </p:spPr>
              <p:txBody>
                <a:bodyPr wrap="square" rtlCol="0">
                  <a:spAutoFit/>
                </a:bodyPr>
                <a:lstStyle/>
                <a:p>
                  <a:r>
                    <a:rPr lang="en-GB" sz="2800" dirty="0"/>
                    <a:t>74%</a:t>
                  </a:r>
                </a:p>
              </p:txBody>
            </p:sp>
            <p:sp>
              <p:nvSpPr>
                <p:cNvPr id="111" name="TextBox 110">
                  <a:extLst>
                    <a:ext uri="{FF2B5EF4-FFF2-40B4-BE49-F238E27FC236}">
                      <a16:creationId xmlns:a16="http://schemas.microsoft.com/office/drawing/2014/main" id="{25A9F459-06C2-46B3-821F-B79EA4094F3B}"/>
                    </a:ext>
                  </a:extLst>
                </p:cNvPr>
                <p:cNvSpPr txBox="1"/>
                <p:nvPr/>
              </p:nvSpPr>
              <p:spPr>
                <a:xfrm>
                  <a:off x="8974481" y="23281389"/>
                  <a:ext cx="935958" cy="546513"/>
                </a:xfrm>
                <a:prstGeom prst="rect">
                  <a:avLst/>
                </a:prstGeom>
                <a:noFill/>
              </p:spPr>
              <p:txBody>
                <a:bodyPr wrap="square" rtlCol="0">
                  <a:spAutoFit/>
                </a:bodyPr>
                <a:lstStyle/>
                <a:p>
                  <a:r>
                    <a:rPr lang="en-GB" sz="2800" dirty="0"/>
                    <a:t>97%</a:t>
                  </a:r>
                </a:p>
              </p:txBody>
            </p:sp>
          </p:grpSp>
          <p:sp>
            <p:nvSpPr>
              <p:cNvPr id="112" name="TextBox 111">
                <a:extLst>
                  <a:ext uri="{FF2B5EF4-FFF2-40B4-BE49-F238E27FC236}">
                    <a16:creationId xmlns:a16="http://schemas.microsoft.com/office/drawing/2014/main" id="{FF607E09-DE3E-4391-BC9B-2F6BFCFFF0FB}"/>
                  </a:ext>
                </a:extLst>
              </p:cNvPr>
              <p:cNvSpPr txBox="1"/>
              <p:nvPr/>
            </p:nvSpPr>
            <p:spPr>
              <a:xfrm>
                <a:off x="15751795" y="24881774"/>
                <a:ext cx="1955607" cy="546513"/>
              </a:xfrm>
              <a:prstGeom prst="rect">
                <a:avLst/>
              </a:prstGeom>
              <a:noFill/>
            </p:spPr>
            <p:txBody>
              <a:bodyPr wrap="square" rtlCol="0">
                <a:spAutoFit/>
              </a:bodyPr>
              <a:lstStyle/>
              <a:p>
                <a:pPr algn="ctr"/>
                <a:r>
                  <a:rPr lang="en-GB" sz="2800" dirty="0"/>
                  <a:t>Unknown</a:t>
                </a:r>
              </a:p>
            </p:txBody>
          </p:sp>
        </p:grpSp>
      </p:grpSp>
      <p:grpSp>
        <p:nvGrpSpPr>
          <p:cNvPr id="72" name="Group 71"/>
          <p:cNvGrpSpPr/>
          <p:nvPr/>
        </p:nvGrpSpPr>
        <p:grpSpPr>
          <a:xfrm>
            <a:off x="425409" y="18239136"/>
            <a:ext cx="14030819" cy="8361932"/>
            <a:chOff x="-12346269" y="22035557"/>
            <a:chExt cx="15268499" cy="7240860"/>
          </a:xfrm>
        </p:grpSpPr>
        <p:sp>
          <p:nvSpPr>
            <p:cNvPr id="53" name="Rectangle 52"/>
            <p:cNvSpPr/>
            <p:nvPr/>
          </p:nvSpPr>
          <p:spPr>
            <a:xfrm>
              <a:off x="-12339863" y="22035557"/>
              <a:ext cx="15243946" cy="7240860"/>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12346269" y="27917198"/>
              <a:ext cx="15268499" cy="1359219"/>
            </a:xfrm>
            <a:prstGeom prst="rect">
              <a:avLst/>
            </a:prstGeom>
            <a:solidFill>
              <a:srgbClr val="C8E854"/>
            </a:solidFill>
          </p:spPr>
          <p:txBody>
            <a:bodyPr wrap="square" rtlCol="0">
              <a:spAutoFit/>
            </a:bodyPr>
            <a:lstStyle/>
            <a:p>
              <a:pPr>
                <a:spcBef>
                  <a:spcPts val="600"/>
                </a:spcBef>
                <a:spcAft>
                  <a:spcPts val="600"/>
                </a:spcAft>
              </a:pPr>
              <a:r>
                <a:rPr lang="en-GB" sz="3200" b="1" dirty="0"/>
                <a:t>Figure 2:</a:t>
              </a:r>
              <a:r>
                <a:rPr lang="en-GB" sz="3200" dirty="0"/>
                <a:t> Alignment of AvrStb6 isoforms identified in current global </a:t>
              </a:r>
              <a:r>
                <a:rPr lang="en-GB" sz="3200" i="1" dirty="0"/>
                <a:t>Z. </a:t>
              </a:r>
              <a:r>
                <a:rPr lang="en-GB" sz="3200" i="1" dirty="0" err="1"/>
                <a:t>tritici</a:t>
              </a:r>
              <a:r>
                <a:rPr lang="en-GB" sz="3200" i="1" dirty="0"/>
                <a:t> </a:t>
              </a:r>
              <a:r>
                <a:rPr lang="en-GB" sz="3200" dirty="0"/>
                <a:t>populations with the reference strain IPO323 isoform. Figures in brackets indicate the number of isolates possessing this isoform.</a:t>
              </a:r>
            </a:p>
          </p:txBody>
        </p:sp>
      </p:grpSp>
      <p:pic>
        <p:nvPicPr>
          <p:cNvPr id="83" name="Picture 2" descr="Photo of Chris Stephens. Credit: Rothamsted Research">
            <a:extLst>
              <a:ext uri="{FF2B5EF4-FFF2-40B4-BE49-F238E27FC236}">
                <a16:creationId xmlns:a16="http://schemas.microsoft.com/office/drawing/2014/main" id="{A1ABEB5F-3AE2-4589-A18D-251DD5BAC95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1183" t="11066" r="14051"/>
          <a:stretch/>
        </p:blipFill>
        <p:spPr bwMode="auto">
          <a:xfrm>
            <a:off x="26211879" y="2070728"/>
            <a:ext cx="3267075" cy="3886186"/>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83">
            <a:extLst>
              <a:ext uri="{FF2B5EF4-FFF2-40B4-BE49-F238E27FC236}">
                <a16:creationId xmlns:a16="http://schemas.microsoft.com/office/drawing/2014/main" id="{9FF1854C-2A53-4AF5-95BC-CD27F0770EDC}"/>
              </a:ext>
            </a:extLst>
          </p:cNvPr>
          <p:cNvGrpSpPr/>
          <p:nvPr/>
        </p:nvGrpSpPr>
        <p:grpSpPr>
          <a:xfrm>
            <a:off x="14757519" y="21712948"/>
            <a:ext cx="6864309" cy="7947019"/>
            <a:chOff x="18045318" y="7615713"/>
            <a:chExt cx="12835970" cy="7615305"/>
          </a:xfrm>
        </p:grpSpPr>
        <p:sp>
          <p:nvSpPr>
            <p:cNvPr id="86" name="Rectangle 85">
              <a:extLst>
                <a:ext uri="{FF2B5EF4-FFF2-40B4-BE49-F238E27FC236}">
                  <a16:creationId xmlns:a16="http://schemas.microsoft.com/office/drawing/2014/main" id="{829AE8DE-8173-44C5-BDAA-A1D8FB9881E0}"/>
                </a:ext>
              </a:extLst>
            </p:cNvPr>
            <p:cNvSpPr/>
            <p:nvPr/>
          </p:nvSpPr>
          <p:spPr>
            <a:xfrm>
              <a:off x="18118407" y="7615713"/>
              <a:ext cx="12689794" cy="7615305"/>
            </a:xfrm>
            <a:prstGeom prst="rect">
              <a:avLst/>
            </a:prstGeom>
            <a:solidFill>
              <a:schemeClr val="bg1"/>
            </a:solidFill>
            <a:ln w="127000">
              <a:solidFill>
                <a:srgbClr val="C8E8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CEE41179-76E5-4F71-8D20-B20EB23C3360}"/>
                </a:ext>
              </a:extLst>
            </p:cNvPr>
            <p:cNvSpPr txBox="1"/>
            <p:nvPr/>
          </p:nvSpPr>
          <p:spPr>
            <a:xfrm>
              <a:off x="18045318" y="14123573"/>
              <a:ext cx="12835970" cy="1087758"/>
            </a:xfrm>
            <a:prstGeom prst="rect">
              <a:avLst/>
            </a:prstGeom>
            <a:solidFill>
              <a:srgbClr val="C8E854"/>
            </a:solidFill>
          </p:spPr>
          <p:txBody>
            <a:bodyPr wrap="square" rtlCol="0">
              <a:spAutoFit/>
            </a:bodyPr>
            <a:lstStyle/>
            <a:p>
              <a:r>
                <a:rPr lang="en-GB" sz="3200" b="1" dirty="0"/>
                <a:t>Figure 4: </a:t>
              </a:r>
              <a:r>
                <a:rPr lang="en-GB" sz="3200" dirty="0"/>
                <a:t>AvrStb6 Isoform distribution in Turkey </a:t>
              </a:r>
              <a:r>
                <a:rPr lang="en-GB" sz="3200" i="1" dirty="0"/>
                <a:t>Z. </a:t>
              </a:r>
              <a:r>
                <a:rPr lang="en-GB" sz="3200" i="1" dirty="0" err="1"/>
                <a:t>tritici</a:t>
              </a:r>
              <a:r>
                <a:rPr lang="en-GB" sz="3200" i="1" dirty="0"/>
                <a:t> </a:t>
              </a:r>
              <a:r>
                <a:rPr lang="en-GB" sz="3200" dirty="0"/>
                <a:t>population.</a:t>
              </a:r>
            </a:p>
          </p:txBody>
        </p:sp>
      </p:grpSp>
      <p:pic>
        <p:nvPicPr>
          <p:cNvPr id="20" name="Picture 19">
            <a:extLst>
              <a:ext uri="{FF2B5EF4-FFF2-40B4-BE49-F238E27FC236}">
                <a16:creationId xmlns:a16="http://schemas.microsoft.com/office/drawing/2014/main" id="{DB14FEBD-5395-47FE-A70A-5331241D3692}"/>
              </a:ext>
            </a:extLst>
          </p:cNvPr>
          <p:cNvPicPr>
            <a:picLocks noChangeAspect="1"/>
          </p:cNvPicPr>
          <p:nvPr/>
        </p:nvPicPr>
        <p:blipFill rotWithShape="1">
          <a:blip r:embed="rId21"/>
          <a:srcRect l="30860" t="12652" r="31864" b="31102"/>
          <a:stretch/>
        </p:blipFill>
        <p:spPr>
          <a:xfrm>
            <a:off x="15594659" y="21925550"/>
            <a:ext cx="4967826" cy="4432290"/>
          </a:xfrm>
          <a:prstGeom prst="rect">
            <a:avLst/>
          </a:prstGeom>
        </p:spPr>
      </p:pic>
      <p:pic>
        <p:nvPicPr>
          <p:cNvPr id="26" name="Picture 25">
            <a:extLst>
              <a:ext uri="{FF2B5EF4-FFF2-40B4-BE49-F238E27FC236}">
                <a16:creationId xmlns:a16="http://schemas.microsoft.com/office/drawing/2014/main" id="{42790D81-98C4-4D80-B058-CEA4CA461D3C}"/>
              </a:ext>
            </a:extLst>
          </p:cNvPr>
          <p:cNvPicPr>
            <a:picLocks noChangeAspect="1"/>
          </p:cNvPicPr>
          <p:nvPr/>
        </p:nvPicPr>
        <p:blipFill rotWithShape="1">
          <a:blip r:embed="rId22"/>
          <a:srcRect l="25316" t="69867" r="8859" b="2615"/>
          <a:stretch/>
        </p:blipFill>
        <p:spPr>
          <a:xfrm>
            <a:off x="14852797" y="26495273"/>
            <a:ext cx="6528499" cy="1795410"/>
          </a:xfrm>
          <a:prstGeom prst="rect">
            <a:avLst/>
          </a:prstGeom>
        </p:spPr>
      </p:pic>
      <p:pic>
        <p:nvPicPr>
          <p:cNvPr id="22" name="Picture 21">
            <a:extLst>
              <a:ext uri="{FF2B5EF4-FFF2-40B4-BE49-F238E27FC236}">
                <a16:creationId xmlns:a16="http://schemas.microsoft.com/office/drawing/2014/main" id="{E89BB619-A6D6-4661-8A46-56224FB7A958}"/>
              </a:ext>
            </a:extLst>
          </p:cNvPr>
          <p:cNvPicPr>
            <a:picLocks noChangeAspect="1"/>
          </p:cNvPicPr>
          <p:nvPr/>
        </p:nvPicPr>
        <p:blipFill rotWithShape="1">
          <a:blip r:embed="rId23"/>
          <a:srcRect l="28272" t="89959" r="27489" b="1525"/>
          <a:stretch/>
        </p:blipFill>
        <p:spPr>
          <a:xfrm>
            <a:off x="15250701" y="19287095"/>
            <a:ext cx="6110877" cy="834879"/>
          </a:xfrm>
          <a:prstGeom prst="rect">
            <a:avLst/>
          </a:prstGeom>
        </p:spPr>
      </p:pic>
      <p:pic>
        <p:nvPicPr>
          <p:cNvPr id="29" name="Picture 28">
            <a:extLst>
              <a:ext uri="{FF2B5EF4-FFF2-40B4-BE49-F238E27FC236}">
                <a16:creationId xmlns:a16="http://schemas.microsoft.com/office/drawing/2014/main" id="{4BC6CB13-F206-48E9-8375-B4664867D2A3}"/>
              </a:ext>
            </a:extLst>
          </p:cNvPr>
          <p:cNvPicPr>
            <a:picLocks noChangeAspect="1"/>
          </p:cNvPicPr>
          <p:nvPr/>
        </p:nvPicPr>
        <p:blipFill rotWithShape="1">
          <a:blip r:embed="rId24"/>
          <a:srcRect l="6888" t="41682" r="8874" b="12971"/>
          <a:stretch/>
        </p:blipFill>
        <p:spPr>
          <a:xfrm>
            <a:off x="652996" y="18667259"/>
            <a:ext cx="13496257" cy="6310407"/>
          </a:xfrm>
          <a:prstGeom prst="rect">
            <a:avLst/>
          </a:prstGeom>
        </p:spPr>
      </p:pic>
      <p:sp>
        <p:nvSpPr>
          <p:cNvPr id="119" name="TextBox 118">
            <a:extLst>
              <a:ext uri="{FF2B5EF4-FFF2-40B4-BE49-F238E27FC236}">
                <a16:creationId xmlns:a16="http://schemas.microsoft.com/office/drawing/2014/main" id="{B951AC2F-D0AB-4D2D-9441-971458CC71C8}"/>
              </a:ext>
            </a:extLst>
          </p:cNvPr>
          <p:cNvSpPr txBox="1"/>
          <p:nvPr/>
        </p:nvSpPr>
        <p:spPr>
          <a:xfrm>
            <a:off x="490150" y="18417611"/>
            <a:ext cx="2786457" cy="461665"/>
          </a:xfrm>
          <a:prstGeom prst="rect">
            <a:avLst/>
          </a:prstGeom>
          <a:noFill/>
        </p:spPr>
        <p:txBody>
          <a:bodyPr wrap="square" rtlCol="0">
            <a:spAutoFit/>
          </a:bodyPr>
          <a:lstStyle/>
          <a:p>
            <a:r>
              <a:rPr lang="en-GB" sz="2400" b="1" dirty="0">
                <a:solidFill>
                  <a:schemeClr val="tx1">
                    <a:lumMod val="75000"/>
                    <a:lumOff val="25000"/>
                  </a:schemeClr>
                </a:solidFill>
              </a:rPr>
              <a:t>AvrStb6 Isoforms:</a:t>
            </a:r>
          </a:p>
        </p:txBody>
      </p:sp>
    </p:spTree>
    <p:extLst>
      <p:ext uri="{BB962C8B-B14F-4D97-AF65-F5344CB8AC3E}">
        <p14:creationId xmlns:p14="http://schemas.microsoft.com/office/powerpoint/2010/main" val="3433175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4540</TotalTime>
  <Words>895</Words>
  <Application>Microsoft Office PowerPoint</Application>
  <PresentationFormat>Custom</PresentationFormat>
  <Paragraphs>72</Paragraphs>
  <Slides>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Calibri</vt:lpstr>
      <vt:lpstr>Calibri Light</vt:lpstr>
      <vt:lpstr>Verdana</vt:lpstr>
      <vt:lpstr>Office Theme</vt:lpstr>
      <vt:lpstr>Image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Dodd</dc:creator>
  <cp:lastModifiedBy>Chris Stephens</cp:lastModifiedBy>
  <cp:revision>286</cp:revision>
  <cp:lastPrinted>2018-11-20T09:59:03Z</cp:lastPrinted>
  <dcterms:created xsi:type="dcterms:W3CDTF">2017-04-05T10:52:40Z</dcterms:created>
  <dcterms:modified xsi:type="dcterms:W3CDTF">2019-01-15T17:37:20Z</dcterms:modified>
</cp:coreProperties>
</file>