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30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494CD3-EF63-4E66-9CE2-9062AB6DB986}" type="datetimeFigureOut">
              <a:rPr lang="en-US" smtClean="0"/>
              <a:t>1/14/2020</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8E5B8F-F89B-46DF-829C-DCC0E9842526}" type="slidenum">
              <a:rPr lang="en-US" smtClean="0"/>
              <a:t>‹#›</a:t>
            </a:fld>
            <a:endParaRPr lang="en-US"/>
          </a:p>
        </p:txBody>
      </p:sp>
    </p:spTree>
    <p:extLst>
      <p:ext uri="{BB962C8B-B14F-4D97-AF65-F5344CB8AC3E}">
        <p14:creationId xmlns:p14="http://schemas.microsoft.com/office/powerpoint/2010/main" val="3142189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7F17AE-F907-4C34-9071-36BC755176E5}" type="slidenum">
              <a:rPr lang="en-US" smtClean="0"/>
              <a:t>2</a:t>
            </a:fld>
            <a:endParaRPr lang="en-US"/>
          </a:p>
        </p:txBody>
      </p:sp>
    </p:spTree>
    <p:extLst>
      <p:ext uri="{BB962C8B-B14F-4D97-AF65-F5344CB8AC3E}">
        <p14:creationId xmlns:p14="http://schemas.microsoft.com/office/powerpoint/2010/main" val="1362128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A6E2B8-FE59-41E2-904D-6AE64F760120}"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490955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6E2B8-FE59-41E2-904D-6AE64F760120}"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234316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6E2B8-FE59-41E2-904D-6AE64F760120}"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4076104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6E2B8-FE59-41E2-904D-6AE64F760120}"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3884316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A6E2B8-FE59-41E2-904D-6AE64F760120}"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2992246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A6E2B8-FE59-41E2-904D-6AE64F760120}"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3919283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A6E2B8-FE59-41E2-904D-6AE64F760120}" type="datetimeFigureOut">
              <a:rPr lang="en-US" smtClean="0"/>
              <a:t>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3549168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A6E2B8-FE59-41E2-904D-6AE64F760120}" type="datetimeFigureOut">
              <a:rPr lang="en-US" smtClean="0"/>
              <a:t>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133393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6E2B8-FE59-41E2-904D-6AE64F760120}" type="datetimeFigureOut">
              <a:rPr lang="en-US" smtClean="0"/>
              <a:t>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2675297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EA6E2B8-FE59-41E2-904D-6AE64F760120}"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665938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EA6E2B8-FE59-41E2-904D-6AE64F760120}"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4525C3-1A3D-44C9-840A-F1B7887FA29E}" type="slidenum">
              <a:rPr lang="en-US" smtClean="0"/>
              <a:t>‹#›</a:t>
            </a:fld>
            <a:endParaRPr lang="en-US"/>
          </a:p>
        </p:txBody>
      </p:sp>
    </p:spTree>
    <p:extLst>
      <p:ext uri="{BB962C8B-B14F-4D97-AF65-F5344CB8AC3E}">
        <p14:creationId xmlns:p14="http://schemas.microsoft.com/office/powerpoint/2010/main" val="3450753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EA6E2B8-FE59-41E2-904D-6AE64F760120}" type="datetimeFigureOut">
              <a:rPr lang="en-US" smtClean="0"/>
              <a:t>1/14/2020</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F4525C3-1A3D-44C9-840A-F1B7887FA29E}" type="slidenum">
              <a:rPr lang="en-US" smtClean="0"/>
              <a:t>‹#›</a:t>
            </a:fld>
            <a:endParaRPr lang="en-US"/>
          </a:p>
        </p:txBody>
      </p:sp>
    </p:spTree>
    <p:extLst>
      <p:ext uri="{BB962C8B-B14F-4D97-AF65-F5344CB8AC3E}">
        <p14:creationId xmlns:p14="http://schemas.microsoft.com/office/powerpoint/2010/main" val="2035259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1.xml"/><Relationship Id="rId7" Type="http://schemas.openxmlformats.org/officeDocument/2006/relationships/image" Target="../media/image3.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package" Target="../embeddings/Microsoft_Word_Document1.docx"/><Relationship Id="rId5" Type="http://schemas.openxmlformats.org/officeDocument/2006/relationships/image" Target="../media/image2.emf"/><Relationship Id="rId4" Type="http://schemas.openxmlformats.org/officeDocument/2006/relationships/package" Target="../embeddings/Microsoft_Word_Document.docx"/><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98E9F3-C49B-49D8-AF5F-99BAF8639737}"/>
              </a:ext>
            </a:extLst>
          </p:cNvPr>
          <p:cNvGrpSpPr/>
          <p:nvPr/>
        </p:nvGrpSpPr>
        <p:grpSpPr>
          <a:xfrm>
            <a:off x="645089" y="1237013"/>
            <a:ext cx="5567822" cy="7431974"/>
            <a:chOff x="645089" y="1237013"/>
            <a:chExt cx="5567822" cy="7431974"/>
          </a:xfrm>
        </p:grpSpPr>
        <p:pic>
          <p:nvPicPr>
            <p:cNvPr id="5" name="Picture 4" descr="A close up of text on a white background&#10;&#10;Description automatically generated">
              <a:extLst>
                <a:ext uri="{FF2B5EF4-FFF2-40B4-BE49-F238E27FC236}">
                  <a16:creationId xmlns:a16="http://schemas.microsoft.com/office/drawing/2014/main" id="{6EB5D920-CAF2-434D-B39A-4219F5301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255" y="1237013"/>
              <a:ext cx="4983490" cy="6571501"/>
            </a:xfrm>
            <a:prstGeom prst="rect">
              <a:avLst/>
            </a:prstGeom>
          </p:spPr>
        </p:pic>
        <p:sp>
          <p:nvSpPr>
            <p:cNvPr id="6" name="Rectangle 5">
              <a:extLst>
                <a:ext uri="{FF2B5EF4-FFF2-40B4-BE49-F238E27FC236}">
                  <a16:creationId xmlns:a16="http://schemas.microsoft.com/office/drawing/2014/main" id="{8C6E4C23-A3D9-4CE4-857E-AC354D94E833}"/>
                </a:ext>
              </a:extLst>
            </p:cNvPr>
            <p:cNvSpPr/>
            <p:nvPr/>
          </p:nvSpPr>
          <p:spPr>
            <a:xfrm>
              <a:off x="645089" y="8238100"/>
              <a:ext cx="5567822" cy="430887"/>
            </a:xfrm>
            <a:prstGeom prst="rect">
              <a:avLst/>
            </a:prstGeom>
          </p:spPr>
          <p:txBody>
            <a:bodyPr wrap="square">
              <a:spAutoFit/>
            </a:bodyPr>
            <a:lstStyle/>
            <a:p>
              <a:pPr lvl="0" defTabSz="914400">
                <a:defRPr/>
              </a:pPr>
              <a:r>
                <a:rPr lang="en-US" sz="1100" b="1" dirty="0"/>
                <a:t>Supplementary Figure S1.</a:t>
              </a:r>
              <a:r>
                <a:rPr lang="en-US" sz="1100" dirty="0"/>
                <a:t> Workflow of Y2H work. Numbers represent coding sequences of putative effector proteins tested. See Supplementary Tables S1, S2, and S3 for further details. </a:t>
              </a:r>
            </a:p>
          </p:txBody>
        </p:sp>
      </p:grpSp>
    </p:spTree>
    <p:extLst>
      <p:ext uri="{BB962C8B-B14F-4D97-AF65-F5344CB8AC3E}">
        <p14:creationId xmlns:p14="http://schemas.microsoft.com/office/powerpoint/2010/main" val="2852440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E67386A-9224-4CBC-AF9A-2714D74C73EC}"/>
              </a:ext>
            </a:extLst>
          </p:cNvPr>
          <p:cNvGrpSpPr/>
          <p:nvPr/>
        </p:nvGrpSpPr>
        <p:grpSpPr>
          <a:xfrm>
            <a:off x="645089" y="2182314"/>
            <a:ext cx="5567822" cy="5541372"/>
            <a:chOff x="645089" y="2420425"/>
            <a:chExt cx="5567822" cy="5541372"/>
          </a:xfrm>
        </p:grpSpPr>
        <p:graphicFrame>
          <p:nvGraphicFramePr>
            <p:cNvPr id="5" name="Object 4">
              <a:extLst>
                <a:ext uri="{FF2B5EF4-FFF2-40B4-BE49-F238E27FC236}">
                  <a16:creationId xmlns:a16="http://schemas.microsoft.com/office/drawing/2014/main" id="{8412261E-4B60-4578-87C6-A0B73A73BD07}"/>
                </a:ext>
              </a:extLst>
            </p:cNvPr>
            <p:cNvGraphicFramePr>
              <a:graphicFrameLocks noChangeAspect="1"/>
            </p:cNvGraphicFramePr>
            <p:nvPr>
              <p:extLst>
                <p:ext uri="{D42A27DB-BD31-4B8C-83A1-F6EECF244321}">
                  <p14:modId xmlns:p14="http://schemas.microsoft.com/office/powerpoint/2010/main" val="1486566337"/>
                </p:ext>
              </p:extLst>
            </p:nvPr>
          </p:nvGraphicFramePr>
          <p:xfrm>
            <a:off x="876300" y="2423896"/>
            <a:ext cx="4267200" cy="1660525"/>
          </p:xfrm>
          <a:graphic>
            <a:graphicData uri="http://schemas.openxmlformats.org/presentationml/2006/ole">
              <mc:AlternateContent xmlns:mc="http://schemas.openxmlformats.org/markup-compatibility/2006">
                <mc:Choice xmlns:v="urn:schemas-microsoft-com:vml" Requires="v">
                  <p:oleObj spid="_x0000_s1030" name="Document" r:id="rId4" imgW="6208093" imgH="2429549" progId="Word.Document.12">
                    <p:embed/>
                  </p:oleObj>
                </mc:Choice>
                <mc:Fallback>
                  <p:oleObj name="Document" r:id="rId4" imgW="6208093" imgH="2429549" progId="Word.Document.12">
                    <p:embed/>
                    <p:pic>
                      <p:nvPicPr>
                        <p:cNvPr id="5" name="Object 4">
                          <a:extLst>
                            <a:ext uri="{FF2B5EF4-FFF2-40B4-BE49-F238E27FC236}">
                              <a16:creationId xmlns:a16="http://schemas.microsoft.com/office/drawing/2014/main" id="{8412261E-4B60-4578-87C6-A0B73A73BD07}"/>
                            </a:ext>
                          </a:extLst>
                        </p:cNvPr>
                        <p:cNvPicPr/>
                        <p:nvPr/>
                      </p:nvPicPr>
                      <p:blipFill>
                        <a:blip r:embed="rId5"/>
                        <a:stretch>
                          <a:fillRect/>
                        </a:stretch>
                      </p:blipFill>
                      <p:spPr>
                        <a:xfrm>
                          <a:off x="876300" y="2423896"/>
                          <a:ext cx="4267200" cy="16605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558F2812-688B-467D-A5D4-79F925973B64}"/>
                </a:ext>
              </a:extLst>
            </p:cNvPr>
            <p:cNvGraphicFramePr>
              <a:graphicFrameLocks noChangeAspect="1"/>
            </p:cNvGraphicFramePr>
            <p:nvPr>
              <p:extLst>
                <p:ext uri="{D42A27DB-BD31-4B8C-83A1-F6EECF244321}">
                  <p14:modId xmlns:p14="http://schemas.microsoft.com/office/powerpoint/2010/main" val="2671283880"/>
                </p:ext>
              </p:extLst>
            </p:nvPr>
          </p:nvGraphicFramePr>
          <p:xfrm>
            <a:off x="874713" y="4430699"/>
            <a:ext cx="4246562" cy="2325687"/>
          </p:xfrm>
          <a:graphic>
            <a:graphicData uri="http://schemas.openxmlformats.org/presentationml/2006/ole">
              <mc:AlternateContent xmlns:mc="http://schemas.openxmlformats.org/markup-compatibility/2006">
                <mc:Choice xmlns:v="urn:schemas-microsoft-com:vml" Requires="v">
                  <p:oleObj spid="_x0000_s1031" name="Document" r:id="rId6" imgW="6208093" imgH="3399493" progId="Word.Document.12">
                    <p:embed/>
                  </p:oleObj>
                </mc:Choice>
                <mc:Fallback>
                  <p:oleObj name="Document" r:id="rId6" imgW="6208093" imgH="3399493" progId="Word.Document.12">
                    <p:embed/>
                    <p:pic>
                      <p:nvPicPr>
                        <p:cNvPr id="7" name="Object 6">
                          <a:extLst>
                            <a:ext uri="{FF2B5EF4-FFF2-40B4-BE49-F238E27FC236}">
                              <a16:creationId xmlns:a16="http://schemas.microsoft.com/office/drawing/2014/main" id="{558F2812-688B-467D-A5D4-79F925973B64}"/>
                            </a:ext>
                          </a:extLst>
                        </p:cNvPr>
                        <p:cNvPicPr/>
                        <p:nvPr/>
                      </p:nvPicPr>
                      <p:blipFill>
                        <a:blip r:embed="rId7"/>
                        <a:stretch>
                          <a:fillRect/>
                        </a:stretch>
                      </p:blipFill>
                      <p:spPr>
                        <a:xfrm>
                          <a:off x="874713" y="4430699"/>
                          <a:ext cx="4246562" cy="2325687"/>
                        </a:xfrm>
                        <a:prstGeom prst="rect">
                          <a:avLst/>
                        </a:prstGeom>
                      </p:spPr>
                    </p:pic>
                  </p:oleObj>
                </mc:Fallback>
              </mc:AlternateContent>
            </a:graphicData>
          </a:graphic>
        </p:graphicFrame>
        <p:pic>
          <p:nvPicPr>
            <p:cNvPr id="1026" name="Picture 12">
              <a:extLst>
                <a:ext uri="{FF2B5EF4-FFF2-40B4-BE49-F238E27FC236}">
                  <a16:creationId xmlns:a16="http://schemas.microsoft.com/office/drawing/2014/main" id="{B4D7956F-9CBF-4F6B-A11A-D80D1854819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8705" y="4437339"/>
              <a:ext cx="1404571" cy="2213463"/>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1">
              <a:extLst>
                <a:ext uri="{FF2B5EF4-FFF2-40B4-BE49-F238E27FC236}">
                  <a16:creationId xmlns:a16="http://schemas.microsoft.com/office/drawing/2014/main" id="{29A680B5-2ABD-4CE5-8FBD-EDB0A48A3D0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8705" y="2420425"/>
              <a:ext cx="1029401" cy="154523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E33F1E34-49B1-465C-AA9E-F48C154B701D}"/>
                </a:ext>
              </a:extLst>
            </p:cNvPr>
            <p:cNvSpPr/>
            <p:nvPr/>
          </p:nvSpPr>
          <p:spPr>
            <a:xfrm>
              <a:off x="645089" y="7023078"/>
              <a:ext cx="5567822" cy="938719"/>
            </a:xfrm>
            <a:prstGeom prst="rect">
              <a:avLst/>
            </a:prstGeom>
          </p:spPr>
          <p:txBody>
            <a:bodyPr wrap="square">
              <a:spAutoFit/>
            </a:bodyPr>
            <a:lstStyle/>
            <a:p>
              <a:pPr lvl="0" defTabSz="914400">
                <a:defRPr/>
              </a:pPr>
              <a:r>
                <a:rPr lang="en-US" sz="1100" b="1" dirty="0"/>
                <a:t>Supplementary Figure S2. </a:t>
              </a:r>
              <a:r>
                <a:rPr lang="en-US" sz="1100" dirty="0"/>
                <a:t>Detailed description of the subnetworks represented in Fig. 2. Core effectors were identified in Schuster et al. (2018), clusters were described in </a:t>
              </a:r>
              <a:r>
                <a:rPr lang="en-US" sz="1100" dirty="0" err="1"/>
                <a:t>Kämper</a:t>
              </a:r>
              <a:r>
                <a:rPr lang="en-US" sz="1100" dirty="0"/>
                <a:t> et al. (2006), </a:t>
              </a:r>
              <a:r>
                <a:rPr lang="en-US" sz="1100" dirty="0" err="1"/>
                <a:t>iPool</a:t>
              </a:r>
              <a:r>
                <a:rPr lang="en-US" sz="1100" dirty="0"/>
                <a:t>-Seq data was obtained from Uhse et al. (2018), and sequencing data was taken from </a:t>
              </a:r>
              <a:r>
                <a:rPr lang="en-US" sz="1100" dirty="0" err="1"/>
                <a:t>Lanver</a:t>
              </a:r>
              <a:r>
                <a:rPr lang="en-US" sz="1100" dirty="0"/>
                <a:t> et al. (2018). The centers of the networks are highlighted in bold; circles represent homodimers and squares represent heterodimers. </a:t>
              </a:r>
            </a:p>
          </p:txBody>
        </p:sp>
      </p:grpSp>
    </p:spTree>
    <p:extLst>
      <p:ext uri="{BB962C8B-B14F-4D97-AF65-F5344CB8AC3E}">
        <p14:creationId xmlns:p14="http://schemas.microsoft.com/office/powerpoint/2010/main" val="987205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2E2CABC-A2F5-4C69-9BC1-E2DE28D91BB0}"/>
              </a:ext>
            </a:extLst>
          </p:cNvPr>
          <p:cNvGrpSpPr/>
          <p:nvPr/>
        </p:nvGrpSpPr>
        <p:grpSpPr>
          <a:xfrm>
            <a:off x="419622" y="2856920"/>
            <a:ext cx="6018756" cy="4192161"/>
            <a:chOff x="419622" y="3607497"/>
            <a:chExt cx="6018756" cy="4192161"/>
          </a:xfrm>
        </p:grpSpPr>
        <p:pic>
          <p:nvPicPr>
            <p:cNvPr id="3" name="Picture 2">
              <a:extLst>
                <a:ext uri="{FF2B5EF4-FFF2-40B4-BE49-F238E27FC236}">
                  <a16:creationId xmlns:a16="http://schemas.microsoft.com/office/drawing/2014/main" id="{D6FC7617-2AD8-4314-A858-2F074399E31F}"/>
                </a:ext>
              </a:extLst>
            </p:cNvPr>
            <p:cNvPicPr>
              <a:picLocks noChangeAspect="1"/>
            </p:cNvPicPr>
            <p:nvPr/>
          </p:nvPicPr>
          <p:blipFill rotWithShape="1">
            <a:blip r:embed="rId2">
              <a:extLst>
                <a:ext uri="{28A0092B-C50C-407E-A947-70E740481C1C}">
                  <a14:useLocalDpi xmlns:a14="http://schemas.microsoft.com/office/drawing/2010/main" val="0"/>
                </a:ext>
              </a:extLst>
            </a:blip>
            <a:srcRect l="7306" t="28754" r="24749" b="40787"/>
            <a:stretch/>
          </p:blipFill>
          <p:spPr>
            <a:xfrm>
              <a:off x="729000" y="3607497"/>
              <a:ext cx="5400000" cy="2235483"/>
            </a:xfrm>
            <a:prstGeom prst="rect">
              <a:avLst/>
            </a:prstGeom>
          </p:spPr>
        </p:pic>
        <p:sp>
          <p:nvSpPr>
            <p:cNvPr id="4" name="Rectangle 3">
              <a:extLst>
                <a:ext uri="{FF2B5EF4-FFF2-40B4-BE49-F238E27FC236}">
                  <a16:creationId xmlns:a16="http://schemas.microsoft.com/office/drawing/2014/main" id="{CD0F5D0C-5EE9-4F5A-B368-2C124E68B895}"/>
                </a:ext>
              </a:extLst>
            </p:cNvPr>
            <p:cNvSpPr/>
            <p:nvPr/>
          </p:nvSpPr>
          <p:spPr>
            <a:xfrm>
              <a:off x="419622" y="6183831"/>
              <a:ext cx="6018756" cy="1615827"/>
            </a:xfrm>
            <a:prstGeom prst="rect">
              <a:avLst/>
            </a:prstGeom>
          </p:spPr>
          <p:txBody>
            <a:bodyPr wrap="square">
              <a:spAutoFit/>
            </a:bodyPr>
            <a:lstStyle/>
            <a:p>
              <a:pPr lvl="0" defTabSz="914400">
                <a:defRPr/>
              </a:pPr>
              <a:r>
                <a:rPr lang="en-US" sz="1100" b="1" dirty="0"/>
                <a:t>Supplementary Figure S3.</a:t>
              </a:r>
              <a:r>
                <a:rPr lang="en-US" sz="1100" dirty="0"/>
                <a:t> Co-immunoprecipitation of 12 proteins from the UMAG_00628 subnetwork. Proteins were tagged with either 3x </a:t>
              </a:r>
              <a:r>
                <a:rPr lang="en-US" sz="1100" dirty="0" err="1"/>
                <a:t>myc</a:t>
              </a:r>
              <a:r>
                <a:rPr lang="en-US" sz="1100" dirty="0"/>
                <a:t> or 3x HA N-terminal tags, which was the same side of the activation and binding domains in the Y2H screen. </a:t>
              </a:r>
              <a:r>
                <a:rPr lang="en-US" sz="1100" i="1" dirty="0"/>
                <a:t>Nicotiana benthamiana </a:t>
              </a:r>
              <a:r>
                <a:rPr lang="en-US" sz="1100" dirty="0"/>
                <a:t>plants were transiently transformed and expressed the fusion proteins for 3 days before harvest. On the left, the interactions found by Y2H in the subnetwork subset are illustrated. Full blue boxes with white numbers represent expected interactions, empty boxes with black numbers represent protein pairs that are not expected to interact, and circles represent homodimers. On the right are the same interactions tested by Co-immunoprecipitation. The sample numbers from the Y2H matrix for each interaction pair are represented on top of the western blots. </a:t>
              </a:r>
            </a:p>
          </p:txBody>
        </p:sp>
      </p:grpSp>
    </p:spTree>
    <p:extLst>
      <p:ext uri="{BB962C8B-B14F-4D97-AF65-F5344CB8AC3E}">
        <p14:creationId xmlns:p14="http://schemas.microsoft.com/office/powerpoint/2010/main" val="16750211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TotalTime>
  <Words>252</Words>
  <Application>Microsoft Office PowerPoint</Application>
  <PresentationFormat>A4 Paper (210x297 mm)</PresentationFormat>
  <Paragraphs>4</Paragraphs>
  <Slides>3</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8" baseType="lpstr">
      <vt:lpstr>Arial</vt:lpstr>
      <vt:lpstr>Calibri</vt:lpstr>
      <vt:lpstr>Calibri Light</vt:lpstr>
      <vt:lpstr>Office Theme</vt:lpstr>
      <vt:lpstr>Document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Alcantara,Andre</dc:creator>
  <cp:lastModifiedBy>Laura Baggaley</cp:lastModifiedBy>
  <cp:revision>3</cp:revision>
  <dcterms:created xsi:type="dcterms:W3CDTF">2019-10-25T13:55:57Z</dcterms:created>
  <dcterms:modified xsi:type="dcterms:W3CDTF">2020-01-14T14:05:19Z</dcterms:modified>
</cp:coreProperties>
</file>